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LdV7PDcMzTl3xhRy+jI+UnMZZS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a Mänd" initials="" lastIdx="19" clrIdx="0"/>
  <p:cmAuthor id="1" name="Jana Jesmin" initials="" lastIdx="22" clrIdx="1"/>
  <p:cmAuthor id="2" name="Rõõt Kampus" initials="" lastIdx="70" clrIdx="2"/>
  <p:cmAuthor id="3" name="Ariana Apine" initials="" lastIdx="31" clrIdx="3"/>
  <p:cmAuthor id="4" name="Tomas Kurapkaitis" initials="" lastIdx="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341"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mas\Desktop\Tomo\Litdea\Fair%20trade\FT%20researches\Charts_LIETUVI&#352;KA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Tomas\Desktop\Tomo\Litdea\Fair%20trade\FT%20researches\Charts_LIETUVI&#352;KAI.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Tomas\Desktop\Tomo\Litdea\Fair%20trade\FT%20researches\Charts_LIETUVI&#352;KAI.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Tomas\Desktop\Tomo\Litdea\Fair%20trade\FT%20researches\Charts_LIETUVI&#352;KAI.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Tomas\Desktop\Tomo\Litdea\Fair%20trade\FT%20researches\Charts_LIETUVI&#352;KAI.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Tomas\Desktop\Tomo\Litdea\Fair%20trade\FT%20researches\Charts_LIETUVI&#352;KAI.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Tomas\Desktop\Tomo\Litdea\Fair%20trade\FT%20researches\Charts_LIETUVI&#352;KAI.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Tomas\Desktop\Tomo\Litdea\Fair%20trade\FT%20researches\Charts_LIETUVI&#352;KA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omas\Desktop\Tomo\Litdea\Fair%20trade\FT%20researches\Charts_LIETUVI&#352;KA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omas\Desktop\Tomo\Litdea\Fair%20trade\FT%20researches\Charts_LIETUVI&#352;KA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Tomas\Desktop\Tomo\Litdea\Fair%20trade\FT%20researches\Charts_LIETUVI&#352;KA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Tomas\Desktop\Tomo\Litdea\Fair%20trade\FT%20researches\Charts_LIETUVI&#352;KAI.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Tomas\Desktop\Tomo\Litdea\Fair%20trade\FT%20researches\Charts_LIETUVI&#352;KAI.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Tomas\Desktop\Tomo\Litdea\Fair%20trade\FT%20researches\Charts_LIETUVI&#352;KAI.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Tomas\Desktop\Tomo\Litdea\Fair%20trade\FT%20researches\Charts_LIETUVI&#352;KAI.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Tomas\Desktop\Tomo\Litdea\Fair%20trade\FT%20researches\Charts_LIETUVI&#352;KA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LYTIS</a:t>
            </a:r>
            <a:endParaRPr lang="en-GB" sz="1400" b="1" i="0" u="none" strike="noStrike" baseline="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profile!$O$8:$P$8</c:f>
              <c:strCache>
                <c:ptCount val="2"/>
                <c:pt idx="1">
                  <c:v>Moteris</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profile!$Q$7:$S$7</c:f>
              <c:strCache>
                <c:ptCount val="3"/>
                <c:pt idx="0">
                  <c:v>Estija</c:v>
                </c:pt>
                <c:pt idx="1">
                  <c:v>Latvija</c:v>
                </c:pt>
                <c:pt idx="2">
                  <c:v>Lietuva</c:v>
                </c:pt>
              </c:strCache>
            </c:strRef>
          </c:cat>
          <c:val>
            <c:numRef>
              <c:f>profile!$Q$8:$S$8</c:f>
              <c:numCache>
                <c:formatCode>0%</c:formatCode>
                <c:ptCount val="3"/>
                <c:pt idx="0">
                  <c:v>0.54</c:v>
                </c:pt>
                <c:pt idx="1">
                  <c:v>0.54523522316043427</c:v>
                </c:pt>
                <c:pt idx="2">
                  <c:v>0.49729729729729732</c:v>
                </c:pt>
              </c:numCache>
            </c:numRef>
          </c:val>
          <c:extLst>
            <c:ext xmlns:c16="http://schemas.microsoft.com/office/drawing/2014/chart" uri="{C3380CC4-5D6E-409C-BE32-E72D297353CC}">
              <c16:uniqueId val="{00000000-961A-4963-A120-C0375896BC47}"/>
            </c:ext>
          </c:extLst>
        </c:ser>
        <c:ser>
          <c:idx val="1"/>
          <c:order val="1"/>
          <c:tx>
            <c:strRef>
              <c:f>profile!$O$9:$P$9</c:f>
              <c:strCache>
                <c:ptCount val="2"/>
                <c:pt idx="1">
                  <c:v>Vyras</c:v>
                </c:pt>
              </c:strCache>
            </c:strRef>
          </c:tx>
          <c:spPr>
            <a:solidFill>
              <a:schemeClr val="accent4">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profile!$Q$7:$S$7</c:f>
              <c:strCache>
                <c:ptCount val="3"/>
                <c:pt idx="0">
                  <c:v>Estija</c:v>
                </c:pt>
                <c:pt idx="1">
                  <c:v>Latvija</c:v>
                </c:pt>
                <c:pt idx="2">
                  <c:v>Lietuva</c:v>
                </c:pt>
              </c:strCache>
            </c:strRef>
          </c:cat>
          <c:val>
            <c:numRef>
              <c:f>profile!$Q$9:$S$9</c:f>
              <c:numCache>
                <c:formatCode>0%</c:formatCode>
                <c:ptCount val="3"/>
                <c:pt idx="0">
                  <c:v>0.42</c:v>
                </c:pt>
                <c:pt idx="1">
                  <c:v>0.39324487334137515</c:v>
                </c:pt>
                <c:pt idx="2">
                  <c:v>0.44729729729729728</c:v>
                </c:pt>
              </c:numCache>
            </c:numRef>
          </c:val>
          <c:extLst>
            <c:ext xmlns:c16="http://schemas.microsoft.com/office/drawing/2014/chart" uri="{C3380CC4-5D6E-409C-BE32-E72D297353CC}">
              <c16:uniqueId val="{00000001-961A-4963-A120-C0375896BC47}"/>
            </c:ext>
          </c:extLst>
        </c:ser>
        <c:ser>
          <c:idx val="2"/>
          <c:order val="2"/>
          <c:tx>
            <c:strRef>
              <c:f>profile!$O$10:$P$10</c:f>
              <c:strCache>
                <c:ptCount val="2"/>
                <c:pt idx="1">
                  <c:v>Nenorėčiau atskleisti</c:v>
                </c:pt>
              </c:strCache>
            </c:strRef>
          </c:tx>
          <c:spPr>
            <a:solidFill>
              <a:schemeClr val="accent1">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profile!$Q$7:$S$7</c:f>
              <c:strCache>
                <c:ptCount val="3"/>
                <c:pt idx="0">
                  <c:v>Estija</c:v>
                </c:pt>
                <c:pt idx="1">
                  <c:v>Latvija</c:v>
                </c:pt>
                <c:pt idx="2">
                  <c:v>Lietuva</c:v>
                </c:pt>
              </c:strCache>
            </c:strRef>
          </c:cat>
          <c:val>
            <c:numRef>
              <c:f>profile!$Q$10:$S$10</c:f>
              <c:numCache>
                <c:formatCode>0%</c:formatCode>
                <c:ptCount val="3"/>
                <c:pt idx="0">
                  <c:v>0.04</c:v>
                </c:pt>
                <c:pt idx="1">
                  <c:v>6.1519903498190594E-2</c:v>
                </c:pt>
                <c:pt idx="2">
                  <c:v>5.5405405405405408E-2</c:v>
                </c:pt>
              </c:numCache>
            </c:numRef>
          </c:val>
          <c:extLst>
            <c:ext xmlns:c16="http://schemas.microsoft.com/office/drawing/2014/chart" uri="{C3380CC4-5D6E-409C-BE32-E72D297353CC}">
              <c16:uniqueId val="{00000002-961A-4963-A120-C0375896BC47}"/>
            </c:ext>
          </c:extLst>
        </c:ser>
        <c:dLbls>
          <c:showLegendKey val="0"/>
          <c:showVal val="1"/>
          <c:showCatName val="0"/>
          <c:showSerName val="0"/>
          <c:showPercent val="0"/>
          <c:showBubbleSize val="0"/>
        </c:dLbls>
        <c:gapWidth val="150"/>
        <c:overlap val="100"/>
        <c:axId val="166594304"/>
        <c:axId val="166594696"/>
      </c:barChart>
      <c:catAx>
        <c:axId val="166594304"/>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594696"/>
        <c:crosses val="autoZero"/>
        <c:auto val="1"/>
        <c:lblAlgn val="ctr"/>
        <c:lblOffset val="100"/>
        <c:noMultiLvlLbl val="0"/>
      </c:catAx>
      <c:valAx>
        <c:axId val="16659469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59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i="0" u="none" strike="noStrike">
                <a:effectLst/>
              </a:rPr>
              <a:t>Ar esate pasirengęs ateityje pirkti “Fairtrade” produktus?</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'Q7'!$B$3</c:f>
              <c:strCache>
                <c:ptCount val="1"/>
                <c:pt idx="0">
                  <c:v>Taip, žinoma</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'Q7'!$A$4:$A$6</c:f>
              <c:strCache>
                <c:ptCount val="3"/>
                <c:pt idx="0">
                  <c:v>Estija</c:v>
                </c:pt>
                <c:pt idx="1">
                  <c:v>Latvija</c:v>
                </c:pt>
                <c:pt idx="2">
                  <c:v>Lietuva</c:v>
                </c:pt>
              </c:strCache>
            </c:strRef>
          </c:cat>
          <c:val>
            <c:numRef>
              <c:f>'Q7'!$B$4:$B$6</c:f>
              <c:numCache>
                <c:formatCode>0%</c:formatCode>
                <c:ptCount val="3"/>
                <c:pt idx="0">
                  <c:v>0.23057389537836465</c:v>
                </c:pt>
                <c:pt idx="1">
                  <c:v>0.2074788902291918</c:v>
                </c:pt>
                <c:pt idx="2">
                  <c:v>0.17024128686327078</c:v>
                </c:pt>
              </c:numCache>
            </c:numRef>
          </c:val>
          <c:extLst>
            <c:ext xmlns:c16="http://schemas.microsoft.com/office/drawing/2014/chart" uri="{C3380CC4-5D6E-409C-BE32-E72D297353CC}">
              <c16:uniqueId val="{00000000-6D30-4740-B6EC-5CEFACF66660}"/>
            </c:ext>
          </c:extLst>
        </c:ser>
        <c:ser>
          <c:idx val="1"/>
          <c:order val="1"/>
          <c:tx>
            <c:strRef>
              <c:f>'Q7'!$C$3</c:f>
              <c:strCache>
                <c:ptCount val="1"/>
                <c:pt idx="0">
                  <c:v>Taip, tikriausiai</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'Q7'!$A$4:$A$6</c:f>
              <c:strCache>
                <c:ptCount val="3"/>
                <c:pt idx="0">
                  <c:v>Estija</c:v>
                </c:pt>
                <c:pt idx="1">
                  <c:v>Latvija</c:v>
                </c:pt>
                <c:pt idx="2">
                  <c:v>Lietuva</c:v>
                </c:pt>
              </c:strCache>
            </c:strRef>
          </c:cat>
          <c:val>
            <c:numRef>
              <c:f>'Q7'!$C$4:$C$6</c:f>
              <c:numCache>
                <c:formatCode>0%</c:formatCode>
                <c:ptCount val="3"/>
                <c:pt idx="0">
                  <c:v>0.52361604875571355</c:v>
                </c:pt>
                <c:pt idx="1">
                  <c:v>0.49819059107358266</c:v>
                </c:pt>
                <c:pt idx="2">
                  <c:v>0.3847184986595174</c:v>
                </c:pt>
              </c:numCache>
            </c:numRef>
          </c:val>
          <c:extLst>
            <c:ext xmlns:c16="http://schemas.microsoft.com/office/drawing/2014/chart" uri="{C3380CC4-5D6E-409C-BE32-E72D297353CC}">
              <c16:uniqueId val="{00000001-6D30-4740-B6EC-5CEFACF66660}"/>
            </c:ext>
          </c:extLst>
        </c:ser>
        <c:ser>
          <c:idx val="2"/>
          <c:order val="2"/>
          <c:tx>
            <c:strRef>
              <c:f>'Q7'!$D$3</c:f>
              <c:strCache>
                <c:ptCount val="1"/>
                <c:pt idx="0">
                  <c:v>Tikriausiai ne</c:v>
                </c:pt>
              </c:strCache>
            </c:strRef>
          </c:tx>
          <c:spPr>
            <a:solidFill>
              <a:srgbClr val="FFC000">
                <a:lumMod val="40000"/>
                <a:lumOff val="6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'Q7'!$A$4:$A$6</c:f>
              <c:strCache>
                <c:ptCount val="3"/>
                <c:pt idx="0">
                  <c:v>Estija</c:v>
                </c:pt>
                <c:pt idx="1">
                  <c:v>Latvija</c:v>
                </c:pt>
                <c:pt idx="2">
                  <c:v>Lietuva</c:v>
                </c:pt>
              </c:strCache>
            </c:strRef>
          </c:cat>
          <c:val>
            <c:numRef>
              <c:f>'Q7'!$D$4:$D$6</c:f>
              <c:numCache>
                <c:formatCode>0%</c:formatCode>
                <c:ptCount val="3"/>
                <c:pt idx="0">
                  <c:v>8.6338242762823772E-2</c:v>
                </c:pt>
                <c:pt idx="1">
                  <c:v>4.9457177322074788E-2</c:v>
                </c:pt>
                <c:pt idx="2">
                  <c:v>7.6407506702412864E-2</c:v>
                </c:pt>
              </c:numCache>
            </c:numRef>
          </c:val>
          <c:extLst>
            <c:ext xmlns:c16="http://schemas.microsoft.com/office/drawing/2014/chart" uri="{C3380CC4-5D6E-409C-BE32-E72D297353CC}">
              <c16:uniqueId val="{00000002-6D30-4740-B6EC-5CEFACF66660}"/>
            </c:ext>
          </c:extLst>
        </c:ser>
        <c:ser>
          <c:idx val="3"/>
          <c:order val="3"/>
          <c:tx>
            <c:strRef>
              <c:f>'Q7'!$E$3</c:f>
              <c:strCache>
                <c:ptCount val="1"/>
                <c:pt idx="0">
                  <c:v>Definitely not</c:v>
                </c:pt>
              </c:strCache>
            </c:strRef>
          </c:tx>
          <c:spPr>
            <a:solidFill>
              <a:srgbClr val="00B0F0"/>
            </a:solidFill>
            <a:ln>
              <a:noFill/>
            </a:ln>
            <a:effectLst/>
            <a:sp3d/>
          </c:spPr>
          <c:invertIfNegative val="0"/>
          <c:dLbls>
            <c:dLbl>
              <c:idx val="0"/>
              <c:layout>
                <c:manualLayout>
                  <c:x val="1.3814786999915589E-2"/>
                  <c:y val="4.34079567897608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30-4740-B6EC-5CEFACF66660}"/>
                </c:ext>
              </c:extLst>
            </c:dLbl>
            <c:dLbl>
              <c:idx val="1"/>
              <c:layout>
                <c:manualLayout>
                  <c:x val="1.3874874415998889E-2"/>
                  <c:y val="1.5289350967051449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30-4740-B6EC-5CEFACF6666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'Q7'!$A$4:$A$6</c:f>
              <c:strCache>
                <c:ptCount val="3"/>
                <c:pt idx="0">
                  <c:v>Estija</c:v>
                </c:pt>
                <c:pt idx="1">
                  <c:v>Latvija</c:v>
                </c:pt>
                <c:pt idx="2">
                  <c:v>Lietuva</c:v>
                </c:pt>
              </c:strCache>
            </c:strRef>
          </c:cat>
          <c:val>
            <c:numRef>
              <c:f>'Q7'!$E$4:$E$6</c:f>
              <c:numCache>
                <c:formatCode>0%</c:formatCode>
                <c:ptCount val="3"/>
                <c:pt idx="0">
                  <c:v>1.7267648552564754E-2</c:v>
                </c:pt>
                <c:pt idx="1">
                  <c:v>3.3775633293124246E-2</c:v>
                </c:pt>
                <c:pt idx="2">
                  <c:v>3.0831099195710455E-2</c:v>
                </c:pt>
              </c:numCache>
            </c:numRef>
          </c:val>
          <c:extLst>
            <c:ext xmlns:c16="http://schemas.microsoft.com/office/drawing/2014/chart" uri="{C3380CC4-5D6E-409C-BE32-E72D297353CC}">
              <c16:uniqueId val="{00000005-6D30-4740-B6EC-5CEFACF66660}"/>
            </c:ext>
          </c:extLst>
        </c:ser>
        <c:ser>
          <c:idx val="4"/>
          <c:order val="4"/>
          <c:tx>
            <c:strRef>
              <c:f>'Q7'!$F$3</c:f>
              <c:strCache>
                <c:ptCount val="1"/>
                <c:pt idx="0">
                  <c:v>Sunku pasakyt</c:v>
                </c:pt>
              </c:strCache>
            </c:strRef>
          </c:tx>
          <c:spPr>
            <a:solidFill>
              <a:srgbClr val="5B9BD5">
                <a:lumMod val="60000"/>
                <a:lumOff val="40000"/>
              </a:srgbClr>
            </a:solidFill>
            <a:ln>
              <a:noFill/>
            </a:ln>
            <a:effectLst/>
            <a:sp3d/>
          </c:spPr>
          <c:invertIfNegative val="0"/>
          <c:dLbls>
            <c:dLbl>
              <c:idx val="0"/>
              <c:layout>
                <c:manualLayout>
                  <c:x val="1.3814786999915589E-2"/>
                  <c:y val="4.34079567897608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30-4740-B6EC-5CEFACF6666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'Q7'!$A$4:$A$6</c:f>
              <c:strCache>
                <c:ptCount val="3"/>
                <c:pt idx="0">
                  <c:v>Estija</c:v>
                </c:pt>
                <c:pt idx="1">
                  <c:v>Latvija</c:v>
                </c:pt>
                <c:pt idx="2">
                  <c:v>Lietuva</c:v>
                </c:pt>
              </c:strCache>
            </c:strRef>
          </c:cat>
          <c:val>
            <c:numRef>
              <c:f>'Q7'!$F$4:$F$6</c:f>
              <c:numCache>
                <c:formatCode>0%</c:formatCode>
                <c:ptCount val="3"/>
                <c:pt idx="0">
                  <c:v>0.14220416455053328</c:v>
                </c:pt>
                <c:pt idx="1">
                  <c:v>0.21109770808202655</c:v>
                </c:pt>
                <c:pt idx="2">
                  <c:v>0.33780160857908847</c:v>
                </c:pt>
              </c:numCache>
            </c:numRef>
          </c:val>
          <c:extLst>
            <c:ext xmlns:c16="http://schemas.microsoft.com/office/drawing/2014/chart" uri="{C3380CC4-5D6E-409C-BE32-E72D297353CC}">
              <c16:uniqueId val="{00000007-6D30-4740-B6EC-5CEFACF66660}"/>
            </c:ext>
          </c:extLst>
        </c:ser>
        <c:dLbls>
          <c:showLegendKey val="0"/>
          <c:showVal val="1"/>
          <c:showCatName val="0"/>
          <c:showSerName val="0"/>
          <c:showPercent val="0"/>
          <c:showBubbleSize val="0"/>
        </c:dLbls>
        <c:gapWidth val="150"/>
        <c:shape val="box"/>
        <c:axId val="166925352"/>
        <c:axId val="431710736"/>
        <c:axId val="0"/>
      </c:bar3DChart>
      <c:catAx>
        <c:axId val="166925352"/>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10736"/>
        <c:crosses val="autoZero"/>
        <c:auto val="1"/>
        <c:lblAlgn val="ctr"/>
        <c:lblOffset val="100"/>
        <c:noMultiLvlLbl val="0"/>
      </c:catAx>
      <c:valAx>
        <c:axId val="4317107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925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Kas, jūsų nuomone, Lietuvoje labiausiai turėtų palaikyti “Fairtrade” idėją?</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'Q8'!$A$3</c:f>
              <c:strCache>
                <c:ptCount val="1"/>
                <c:pt idx="0">
                  <c:v>Estija</c:v>
                </c:pt>
              </c:strCache>
            </c:strRef>
          </c:tx>
          <c:spPr>
            <a:solidFill>
              <a:schemeClr val="accent6"/>
            </a:solidFill>
            <a:ln>
              <a:noFill/>
            </a:ln>
            <a:effectLst/>
            <a:sp3d/>
          </c:spPr>
          <c:invertIfNegative val="0"/>
          <c:dLbls>
            <c:dLbl>
              <c:idx val="6"/>
              <c:layout>
                <c:manualLayout>
                  <c:x val="0"/>
                  <c:y val="7.24309745644659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CC-407F-B24C-4F805DB85F5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'Q8'!$B$2:$H$2</c:f>
              <c:strCache>
                <c:ptCount val="7"/>
                <c:pt idx="0">
                  <c:v>Lietuvos verslas, kuris naudoja žaliavas iš besivystančių šalių</c:v>
                </c:pt>
                <c:pt idx="1">
                  <c:v>Supermarketai, mažmeninės prekybos tinklai ir parduotuvės</c:v>
                </c:pt>
                <c:pt idx="2">
                  <c:v>Savivaldybės ir valstybinės institucijos</c:v>
                </c:pt>
                <c:pt idx="3">
                  <c:v>Visos institucijos, vykdančios viešuosius pirkimus </c:v>
                </c:pt>
                <c:pt idx="4">
                  <c:v>Vartotojai</c:v>
                </c:pt>
                <c:pt idx="5">
                  <c:v>Kita</c:v>
                </c:pt>
                <c:pt idx="6">
                  <c:v>Sunku pasakyti</c:v>
                </c:pt>
              </c:strCache>
            </c:strRef>
          </c:cat>
          <c:val>
            <c:numRef>
              <c:f>'Q8'!$B$3:$H$3</c:f>
              <c:numCache>
                <c:formatCode>0%</c:formatCode>
                <c:ptCount val="7"/>
                <c:pt idx="0">
                  <c:v>0.61452513966480449</c:v>
                </c:pt>
                <c:pt idx="1">
                  <c:v>0.40985271711528698</c:v>
                </c:pt>
                <c:pt idx="2">
                  <c:v>0.40883697308278316</c:v>
                </c:pt>
                <c:pt idx="3">
                  <c:v>0.35297105129507367</c:v>
                </c:pt>
                <c:pt idx="4">
                  <c:v>0.32757745048247844</c:v>
                </c:pt>
                <c:pt idx="5">
                  <c:v>4.0629761300152358E-3</c:v>
                </c:pt>
                <c:pt idx="6">
                  <c:v>0.13560182833925852</c:v>
                </c:pt>
              </c:numCache>
            </c:numRef>
          </c:val>
          <c:extLst>
            <c:ext xmlns:c16="http://schemas.microsoft.com/office/drawing/2014/chart" uri="{C3380CC4-5D6E-409C-BE32-E72D297353CC}">
              <c16:uniqueId val="{00000001-6ACC-407F-B24C-4F805DB85F51}"/>
            </c:ext>
          </c:extLst>
        </c:ser>
        <c:ser>
          <c:idx val="1"/>
          <c:order val="1"/>
          <c:tx>
            <c:strRef>
              <c:f>'Q8'!$A$4</c:f>
              <c:strCache>
                <c:ptCount val="1"/>
                <c:pt idx="0">
                  <c:v>Latvija</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'Q8'!$B$2:$H$2</c:f>
              <c:strCache>
                <c:ptCount val="7"/>
                <c:pt idx="0">
                  <c:v>Lietuvos verslas, kuris naudoja žaliavas iš besivystančių šalių</c:v>
                </c:pt>
                <c:pt idx="1">
                  <c:v>Supermarketai, mažmeninės prekybos tinklai ir parduotuvės</c:v>
                </c:pt>
                <c:pt idx="2">
                  <c:v>Savivaldybės ir valstybinės institucijos</c:v>
                </c:pt>
                <c:pt idx="3">
                  <c:v>Visos institucijos, vykdančios viešuosius pirkimus </c:v>
                </c:pt>
                <c:pt idx="4">
                  <c:v>Vartotojai</c:v>
                </c:pt>
                <c:pt idx="5">
                  <c:v>Kita</c:v>
                </c:pt>
                <c:pt idx="6">
                  <c:v>Sunku pasakyti</c:v>
                </c:pt>
              </c:strCache>
            </c:strRef>
          </c:cat>
          <c:val>
            <c:numRef>
              <c:f>'Q8'!$B$4:$H$4</c:f>
              <c:numCache>
                <c:formatCode>0%</c:formatCode>
                <c:ptCount val="7"/>
                <c:pt idx="0">
                  <c:v>0.42702050663449942</c:v>
                </c:pt>
                <c:pt idx="1">
                  <c:v>0.22316043425814233</c:v>
                </c:pt>
                <c:pt idx="2">
                  <c:v>0.40530759951749096</c:v>
                </c:pt>
                <c:pt idx="3">
                  <c:v>0.428226779252111</c:v>
                </c:pt>
                <c:pt idx="4">
                  <c:v>0.21471652593486129</c:v>
                </c:pt>
                <c:pt idx="5">
                  <c:v>6.0313630880579009E-3</c:v>
                </c:pt>
                <c:pt idx="6">
                  <c:v>0.26055488540410132</c:v>
                </c:pt>
              </c:numCache>
            </c:numRef>
          </c:val>
          <c:extLst>
            <c:ext xmlns:c16="http://schemas.microsoft.com/office/drawing/2014/chart" uri="{C3380CC4-5D6E-409C-BE32-E72D297353CC}">
              <c16:uniqueId val="{00000002-6ACC-407F-B24C-4F805DB85F51}"/>
            </c:ext>
          </c:extLst>
        </c:ser>
        <c:ser>
          <c:idx val="2"/>
          <c:order val="2"/>
          <c:tx>
            <c:strRef>
              <c:f>'Q8'!$A$5</c:f>
              <c:strCache>
                <c:ptCount val="1"/>
                <c:pt idx="0">
                  <c:v>Lietuva</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'Q8'!$B$2:$H$2</c:f>
              <c:strCache>
                <c:ptCount val="7"/>
                <c:pt idx="0">
                  <c:v>Lietuvos verslas, kuris naudoja žaliavas iš besivystančių šalių</c:v>
                </c:pt>
                <c:pt idx="1">
                  <c:v>Supermarketai, mažmeninės prekybos tinklai ir parduotuvės</c:v>
                </c:pt>
                <c:pt idx="2">
                  <c:v>Savivaldybės ir valstybinės institucijos</c:v>
                </c:pt>
                <c:pt idx="3">
                  <c:v>Visos institucijos, vykdančios viešuosius pirkimus </c:v>
                </c:pt>
                <c:pt idx="4">
                  <c:v>Vartotojai</c:v>
                </c:pt>
                <c:pt idx="5">
                  <c:v>Kita</c:v>
                </c:pt>
                <c:pt idx="6">
                  <c:v>Sunku pasakyti</c:v>
                </c:pt>
              </c:strCache>
            </c:strRef>
          </c:cat>
          <c:val>
            <c:numRef>
              <c:f>'Q8'!$B$5:$H$5</c:f>
              <c:numCache>
                <c:formatCode>0%</c:formatCode>
                <c:ptCount val="7"/>
                <c:pt idx="0">
                  <c:v>0.40945945945945944</c:v>
                </c:pt>
                <c:pt idx="1">
                  <c:v>0.36351351351351352</c:v>
                </c:pt>
                <c:pt idx="2">
                  <c:v>0.23243243243243245</c:v>
                </c:pt>
                <c:pt idx="3">
                  <c:v>0.36891891891891893</c:v>
                </c:pt>
                <c:pt idx="4">
                  <c:v>0.28918918918918923</c:v>
                </c:pt>
                <c:pt idx="5">
                  <c:v>6.7567567567567571E-3</c:v>
                </c:pt>
                <c:pt idx="6">
                  <c:v>0.27837837837837842</c:v>
                </c:pt>
              </c:numCache>
            </c:numRef>
          </c:val>
          <c:extLst>
            <c:ext xmlns:c16="http://schemas.microsoft.com/office/drawing/2014/chart" uri="{C3380CC4-5D6E-409C-BE32-E72D297353CC}">
              <c16:uniqueId val="{00000003-6ACC-407F-B24C-4F805DB85F51}"/>
            </c:ext>
          </c:extLst>
        </c:ser>
        <c:dLbls>
          <c:showLegendKey val="0"/>
          <c:showVal val="1"/>
          <c:showCatName val="0"/>
          <c:showSerName val="0"/>
          <c:showPercent val="0"/>
          <c:showBubbleSize val="0"/>
        </c:dLbls>
        <c:gapWidth val="150"/>
        <c:shape val="box"/>
        <c:axId val="431711520"/>
        <c:axId val="431711912"/>
        <c:axId val="0"/>
      </c:bar3DChart>
      <c:catAx>
        <c:axId val="431711520"/>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11912"/>
        <c:crosses val="autoZero"/>
        <c:auto val="1"/>
        <c:lblAlgn val="ctr"/>
        <c:lblOffset val="100"/>
        <c:noMultiLvlLbl val="0"/>
      </c:catAx>
      <c:valAx>
        <c:axId val="43171191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31711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Kas, jūsų nuomone, Lietuvoje labiausiai turėtų palaikyti “Fairtrade” idėją?</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'Q8'!$A$3</c:f>
              <c:strCache>
                <c:ptCount val="1"/>
                <c:pt idx="0">
                  <c:v>Estija</c:v>
                </c:pt>
              </c:strCache>
            </c:strRef>
          </c:tx>
          <c:spPr>
            <a:solidFill>
              <a:schemeClr val="accent6"/>
            </a:solidFill>
            <a:ln>
              <a:noFill/>
            </a:ln>
            <a:effectLst/>
            <a:sp3d/>
          </c:spPr>
          <c:invertIfNegative val="0"/>
          <c:dLbls>
            <c:dLbl>
              <c:idx val="6"/>
              <c:layout>
                <c:manualLayout>
                  <c:x val="0"/>
                  <c:y val="7.24309745644659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38-4A53-B2C0-72614218CF4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'Q8'!$B$2:$H$2</c:f>
              <c:strCache>
                <c:ptCount val="7"/>
                <c:pt idx="0">
                  <c:v>Lietuvos verslas, kuris naudoja žaliavas iš besivystančių šalių</c:v>
                </c:pt>
                <c:pt idx="1">
                  <c:v>Supermarketai, mažmeninės prekybos tinklai ir parduotuvės</c:v>
                </c:pt>
                <c:pt idx="2">
                  <c:v>Savivaldybės ir valstybinės institucijos</c:v>
                </c:pt>
                <c:pt idx="3">
                  <c:v>Visos institucijos, vykdančios viešuosius pirkimus </c:v>
                </c:pt>
                <c:pt idx="4">
                  <c:v>Vartotojai</c:v>
                </c:pt>
                <c:pt idx="5">
                  <c:v>Kita</c:v>
                </c:pt>
                <c:pt idx="6">
                  <c:v>Sunku pasakyti</c:v>
                </c:pt>
              </c:strCache>
            </c:strRef>
          </c:cat>
          <c:val>
            <c:numRef>
              <c:f>'Q8'!$B$3:$H$3</c:f>
              <c:numCache>
                <c:formatCode>0%</c:formatCode>
                <c:ptCount val="7"/>
                <c:pt idx="0">
                  <c:v>0.61452513966480449</c:v>
                </c:pt>
                <c:pt idx="1">
                  <c:v>0.40985271711528698</c:v>
                </c:pt>
                <c:pt idx="2">
                  <c:v>0.40883697308278316</c:v>
                </c:pt>
                <c:pt idx="3">
                  <c:v>0.35297105129507367</c:v>
                </c:pt>
                <c:pt idx="4">
                  <c:v>0.32757745048247844</c:v>
                </c:pt>
                <c:pt idx="5">
                  <c:v>4.0629761300152358E-3</c:v>
                </c:pt>
                <c:pt idx="6">
                  <c:v>0.13560182833925852</c:v>
                </c:pt>
              </c:numCache>
            </c:numRef>
          </c:val>
          <c:extLst>
            <c:ext xmlns:c16="http://schemas.microsoft.com/office/drawing/2014/chart" uri="{C3380CC4-5D6E-409C-BE32-E72D297353CC}">
              <c16:uniqueId val="{00000001-7538-4A53-B2C0-72614218CF49}"/>
            </c:ext>
          </c:extLst>
        </c:ser>
        <c:ser>
          <c:idx val="1"/>
          <c:order val="1"/>
          <c:tx>
            <c:strRef>
              <c:f>'Q8'!$A$4</c:f>
              <c:strCache>
                <c:ptCount val="1"/>
                <c:pt idx="0">
                  <c:v>Latvija</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'Q8'!$B$2:$H$2</c:f>
              <c:strCache>
                <c:ptCount val="7"/>
                <c:pt idx="0">
                  <c:v>Lietuvos verslas, kuris naudoja žaliavas iš besivystančių šalių</c:v>
                </c:pt>
                <c:pt idx="1">
                  <c:v>Supermarketai, mažmeninės prekybos tinklai ir parduotuvės</c:v>
                </c:pt>
                <c:pt idx="2">
                  <c:v>Savivaldybės ir valstybinės institucijos</c:v>
                </c:pt>
                <c:pt idx="3">
                  <c:v>Visos institucijos, vykdančios viešuosius pirkimus </c:v>
                </c:pt>
                <c:pt idx="4">
                  <c:v>Vartotojai</c:v>
                </c:pt>
                <c:pt idx="5">
                  <c:v>Kita</c:v>
                </c:pt>
                <c:pt idx="6">
                  <c:v>Sunku pasakyti</c:v>
                </c:pt>
              </c:strCache>
            </c:strRef>
          </c:cat>
          <c:val>
            <c:numRef>
              <c:f>'Q8'!$B$4:$H$4</c:f>
              <c:numCache>
                <c:formatCode>0%</c:formatCode>
                <c:ptCount val="7"/>
                <c:pt idx="0">
                  <c:v>0.42702050663449942</c:v>
                </c:pt>
                <c:pt idx="1">
                  <c:v>0.22316043425814233</c:v>
                </c:pt>
                <c:pt idx="2">
                  <c:v>0.40530759951749096</c:v>
                </c:pt>
                <c:pt idx="3">
                  <c:v>0.428226779252111</c:v>
                </c:pt>
                <c:pt idx="4">
                  <c:v>0.21471652593486129</c:v>
                </c:pt>
                <c:pt idx="5">
                  <c:v>6.0313630880579009E-3</c:v>
                </c:pt>
                <c:pt idx="6">
                  <c:v>0.26055488540410132</c:v>
                </c:pt>
              </c:numCache>
            </c:numRef>
          </c:val>
          <c:extLst>
            <c:ext xmlns:c16="http://schemas.microsoft.com/office/drawing/2014/chart" uri="{C3380CC4-5D6E-409C-BE32-E72D297353CC}">
              <c16:uniqueId val="{00000002-7538-4A53-B2C0-72614218CF49}"/>
            </c:ext>
          </c:extLst>
        </c:ser>
        <c:ser>
          <c:idx val="2"/>
          <c:order val="2"/>
          <c:tx>
            <c:strRef>
              <c:f>'Q8'!$A$5</c:f>
              <c:strCache>
                <c:ptCount val="1"/>
                <c:pt idx="0">
                  <c:v>Lietuva</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'Q8'!$B$2:$H$2</c:f>
              <c:strCache>
                <c:ptCount val="7"/>
                <c:pt idx="0">
                  <c:v>Lietuvos verslas, kuris naudoja žaliavas iš besivystančių šalių</c:v>
                </c:pt>
                <c:pt idx="1">
                  <c:v>Supermarketai, mažmeninės prekybos tinklai ir parduotuvės</c:v>
                </c:pt>
                <c:pt idx="2">
                  <c:v>Savivaldybės ir valstybinės institucijos</c:v>
                </c:pt>
                <c:pt idx="3">
                  <c:v>Visos institucijos, vykdančios viešuosius pirkimus </c:v>
                </c:pt>
                <c:pt idx="4">
                  <c:v>Vartotojai</c:v>
                </c:pt>
                <c:pt idx="5">
                  <c:v>Kita</c:v>
                </c:pt>
                <c:pt idx="6">
                  <c:v>Sunku pasakyti</c:v>
                </c:pt>
              </c:strCache>
            </c:strRef>
          </c:cat>
          <c:val>
            <c:numRef>
              <c:f>'Q8'!$B$5:$H$5</c:f>
              <c:numCache>
                <c:formatCode>0%</c:formatCode>
                <c:ptCount val="7"/>
                <c:pt idx="0">
                  <c:v>0.40945945945945944</c:v>
                </c:pt>
                <c:pt idx="1">
                  <c:v>0.36351351351351352</c:v>
                </c:pt>
                <c:pt idx="2">
                  <c:v>0.23243243243243245</c:v>
                </c:pt>
                <c:pt idx="3">
                  <c:v>0.36891891891891893</c:v>
                </c:pt>
                <c:pt idx="4">
                  <c:v>0.28918918918918923</c:v>
                </c:pt>
                <c:pt idx="5">
                  <c:v>6.7567567567567571E-3</c:v>
                </c:pt>
                <c:pt idx="6">
                  <c:v>0.27837837837837842</c:v>
                </c:pt>
              </c:numCache>
            </c:numRef>
          </c:val>
          <c:extLst>
            <c:ext xmlns:c16="http://schemas.microsoft.com/office/drawing/2014/chart" uri="{C3380CC4-5D6E-409C-BE32-E72D297353CC}">
              <c16:uniqueId val="{00000003-7538-4A53-B2C0-72614218CF49}"/>
            </c:ext>
          </c:extLst>
        </c:ser>
        <c:dLbls>
          <c:showLegendKey val="0"/>
          <c:showVal val="1"/>
          <c:showCatName val="0"/>
          <c:showSerName val="0"/>
          <c:showPercent val="0"/>
          <c:showBubbleSize val="0"/>
        </c:dLbls>
        <c:gapWidth val="150"/>
        <c:shape val="box"/>
        <c:axId val="431711520"/>
        <c:axId val="431711912"/>
        <c:axId val="0"/>
      </c:bar3DChart>
      <c:catAx>
        <c:axId val="431711520"/>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11912"/>
        <c:crosses val="autoZero"/>
        <c:auto val="1"/>
        <c:lblAlgn val="ctr"/>
        <c:lblOffset val="100"/>
        <c:noMultiLvlLbl val="0"/>
      </c:catAx>
      <c:valAx>
        <c:axId val="43171191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317115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Kiek jums svarbu, kad Lietuvos verslas naudotų etiškai sertifikuotas žaliavas (pvz.“Fairtrade”)?</a:t>
            </a:r>
            <a:endParaRPr lang="et-EE" b="1"/>
          </a:p>
        </c:rich>
      </c:tx>
      <c:layout>
        <c:manualLayout>
          <c:xMode val="edge"/>
          <c:yMode val="edge"/>
          <c:x val="0.11471027941983213"/>
          <c:y val="1.7878103710363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'Q9-Q11'!$F$17</c:f>
              <c:strCache>
                <c:ptCount val="1"/>
                <c:pt idx="0">
                  <c:v>Labai svarbus</c:v>
                </c:pt>
              </c:strCache>
            </c:strRef>
          </c:tx>
          <c:spPr>
            <a:solidFill>
              <a:srgbClr val="70AD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'Q9-Q11'!$E$18:$E$20</c:f>
              <c:strCache>
                <c:ptCount val="3"/>
                <c:pt idx="0">
                  <c:v>Estija</c:v>
                </c:pt>
                <c:pt idx="1">
                  <c:v>Latvija</c:v>
                </c:pt>
                <c:pt idx="2">
                  <c:v>Lietuva</c:v>
                </c:pt>
              </c:strCache>
            </c:strRef>
          </c:cat>
          <c:val>
            <c:numRef>
              <c:f>'Q9-Q11'!$F$18:$F$20</c:f>
              <c:numCache>
                <c:formatCode>0%</c:formatCode>
                <c:ptCount val="3"/>
                <c:pt idx="0">
                  <c:v>0.20619603859827323</c:v>
                </c:pt>
                <c:pt idx="1">
                  <c:v>0.29674306393244876</c:v>
                </c:pt>
                <c:pt idx="2">
                  <c:v>0.25540540540540541</c:v>
                </c:pt>
              </c:numCache>
            </c:numRef>
          </c:val>
          <c:extLst>
            <c:ext xmlns:c16="http://schemas.microsoft.com/office/drawing/2014/chart" uri="{C3380CC4-5D6E-409C-BE32-E72D297353CC}">
              <c16:uniqueId val="{00000000-8BE1-4D14-AC1F-134B3ACDBC43}"/>
            </c:ext>
          </c:extLst>
        </c:ser>
        <c:ser>
          <c:idx val="1"/>
          <c:order val="1"/>
          <c:tx>
            <c:strRef>
              <c:f>'Q9-Q11'!$G$17</c:f>
              <c:strCache>
                <c:ptCount val="1"/>
                <c:pt idx="0">
                  <c:v>Daugiau svarbus, nei nesvarbus </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'Q9-Q11'!$E$18:$E$20</c:f>
              <c:strCache>
                <c:ptCount val="3"/>
                <c:pt idx="0">
                  <c:v>Estija</c:v>
                </c:pt>
                <c:pt idx="1">
                  <c:v>Latvija</c:v>
                </c:pt>
                <c:pt idx="2">
                  <c:v>Lietuva</c:v>
                </c:pt>
              </c:strCache>
            </c:strRef>
          </c:cat>
          <c:val>
            <c:numRef>
              <c:f>'Q9-Q11'!$G$18:$G$20</c:f>
              <c:numCache>
                <c:formatCode>0%</c:formatCode>
                <c:ptCount val="3"/>
                <c:pt idx="0">
                  <c:v>0.48857287963433216</c:v>
                </c:pt>
                <c:pt idx="1">
                  <c:v>0.35705669481302776</c:v>
                </c:pt>
                <c:pt idx="2">
                  <c:v>0.35945945945945945</c:v>
                </c:pt>
              </c:numCache>
            </c:numRef>
          </c:val>
          <c:extLst>
            <c:ext xmlns:c16="http://schemas.microsoft.com/office/drawing/2014/chart" uri="{C3380CC4-5D6E-409C-BE32-E72D297353CC}">
              <c16:uniqueId val="{00000001-8BE1-4D14-AC1F-134B3ACDBC43}"/>
            </c:ext>
          </c:extLst>
        </c:ser>
        <c:ser>
          <c:idx val="2"/>
          <c:order val="2"/>
          <c:tx>
            <c:strRef>
              <c:f>'Q9-Q11'!$H$17</c:f>
              <c:strCache>
                <c:ptCount val="1"/>
                <c:pt idx="0">
                  <c:v>Daugiau nesvarbus, nei svarbus</c:v>
                </c:pt>
              </c:strCache>
            </c:strRef>
          </c:tx>
          <c:spPr>
            <a:solidFill>
              <a:srgbClr val="FFC000">
                <a:lumMod val="40000"/>
                <a:lumOff val="6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'Q9-Q11'!$E$18:$E$20</c:f>
              <c:strCache>
                <c:ptCount val="3"/>
                <c:pt idx="0">
                  <c:v>Estija</c:v>
                </c:pt>
                <c:pt idx="1">
                  <c:v>Latvija</c:v>
                </c:pt>
                <c:pt idx="2">
                  <c:v>Lietuva</c:v>
                </c:pt>
              </c:strCache>
            </c:strRef>
          </c:cat>
          <c:val>
            <c:numRef>
              <c:f>'Q9-Q11'!$H$18:$H$20</c:f>
              <c:numCache>
                <c:formatCode>0%</c:formatCode>
                <c:ptCount val="3"/>
                <c:pt idx="0">
                  <c:v>0.10005078720162519</c:v>
                </c:pt>
                <c:pt idx="1">
                  <c:v>8.9264173703256941E-2</c:v>
                </c:pt>
                <c:pt idx="2">
                  <c:v>8.7837837837837843E-2</c:v>
                </c:pt>
              </c:numCache>
            </c:numRef>
          </c:val>
          <c:extLst>
            <c:ext xmlns:c16="http://schemas.microsoft.com/office/drawing/2014/chart" uri="{C3380CC4-5D6E-409C-BE32-E72D297353CC}">
              <c16:uniqueId val="{00000002-8BE1-4D14-AC1F-134B3ACDBC43}"/>
            </c:ext>
          </c:extLst>
        </c:ser>
        <c:ser>
          <c:idx val="3"/>
          <c:order val="3"/>
          <c:tx>
            <c:strRef>
              <c:f>'Q9-Q11'!$I$17</c:f>
              <c:strCache>
                <c:ptCount val="1"/>
                <c:pt idx="0">
                  <c:v>Visiškai nesvarbus</c:v>
                </c:pt>
              </c:strCache>
            </c:strRef>
          </c:tx>
          <c:spPr>
            <a:solidFill>
              <a:srgbClr val="00B1E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'Q9-Q11'!$E$18:$E$20</c:f>
              <c:strCache>
                <c:ptCount val="3"/>
                <c:pt idx="0">
                  <c:v>Estija</c:v>
                </c:pt>
                <c:pt idx="1">
                  <c:v>Latvija</c:v>
                </c:pt>
                <c:pt idx="2">
                  <c:v>Lietuva</c:v>
                </c:pt>
              </c:strCache>
            </c:strRef>
          </c:cat>
          <c:val>
            <c:numRef>
              <c:f>'Q9-Q11'!$I$18:$I$20</c:f>
              <c:numCache>
                <c:formatCode>0%</c:formatCode>
                <c:ptCount val="3"/>
                <c:pt idx="0">
                  <c:v>2.5901472828847132E-2</c:v>
                </c:pt>
                <c:pt idx="1">
                  <c:v>2.4125452352231604E-2</c:v>
                </c:pt>
                <c:pt idx="2">
                  <c:v>6.2162162162162166E-2</c:v>
                </c:pt>
              </c:numCache>
            </c:numRef>
          </c:val>
          <c:extLst>
            <c:ext xmlns:c16="http://schemas.microsoft.com/office/drawing/2014/chart" uri="{C3380CC4-5D6E-409C-BE32-E72D297353CC}">
              <c16:uniqueId val="{00000003-8BE1-4D14-AC1F-134B3ACDBC43}"/>
            </c:ext>
          </c:extLst>
        </c:ser>
        <c:ser>
          <c:idx val="4"/>
          <c:order val="4"/>
          <c:tx>
            <c:strRef>
              <c:f>'Q9-Q11'!$J$17</c:f>
              <c:strCache>
                <c:ptCount val="1"/>
                <c:pt idx="0">
                  <c:v>Sunku pasakyti</c:v>
                </c:pt>
              </c:strCache>
            </c:strRef>
          </c:tx>
          <c:spPr>
            <a:solidFill>
              <a:srgbClr val="5B9BD5">
                <a:lumMod val="60000"/>
                <a:lumOff val="4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'Q9-Q11'!$E$18:$E$20</c:f>
              <c:strCache>
                <c:ptCount val="3"/>
                <c:pt idx="0">
                  <c:v>Estija</c:v>
                </c:pt>
                <c:pt idx="1">
                  <c:v>Latvija</c:v>
                </c:pt>
                <c:pt idx="2">
                  <c:v>Lietuva</c:v>
                </c:pt>
              </c:strCache>
            </c:strRef>
          </c:cat>
          <c:val>
            <c:numRef>
              <c:f>'Q9-Q11'!$J$18:$J$20</c:f>
              <c:numCache>
                <c:formatCode>0%</c:formatCode>
                <c:ptCount val="3"/>
                <c:pt idx="0">
                  <c:v>0.17927882173692231</c:v>
                </c:pt>
                <c:pt idx="1">
                  <c:v>0.23281061519903498</c:v>
                </c:pt>
                <c:pt idx="2">
                  <c:v>0.23513513513513515</c:v>
                </c:pt>
              </c:numCache>
            </c:numRef>
          </c:val>
          <c:extLst>
            <c:ext xmlns:c16="http://schemas.microsoft.com/office/drawing/2014/chart" uri="{C3380CC4-5D6E-409C-BE32-E72D297353CC}">
              <c16:uniqueId val="{00000004-8BE1-4D14-AC1F-134B3ACDBC43}"/>
            </c:ext>
          </c:extLst>
        </c:ser>
        <c:dLbls>
          <c:showLegendKey val="0"/>
          <c:showVal val="1"/>
          <c:showCatName val="0"/>
          <c:showSerName val="0"/>
          <c:showPercent val="0"/>
          <c:showBubbleSize val="0"/>
        </c:dLbls>
        <c:gapWidth val="150"/>
        <c:shape val="box"/>
        <c:axId val="431712696"/>
        <c:axId val="431713088"/>
        <c:axId val="0"/>
      </c:bar3DChart>
      <c:catAx>
        <c:axId val="431712696"/>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13088"/>
        <c:crosses val="autoZero"/>
        <c:auto val="1"/>
        <c:lblAlgn val="ctr"/>
        <c:lblOffset val="100"/>
        <c:noMultiLvlLbl val="0"/>
      </c:catAx>
      <c:valAx>
        <c:axId val="43171308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31712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Ką manote, kaip svarbu, kad verslas savo veikloje atsižvelgtų į smulkiuosius ūkininkus ir plantacijų darbuotojus besivystančiose šalyse?</a:t>
            </a:r>
            <a:r>
              <a:rPr lang="lt-LT" sz="1400" b="0" i="0" u="none" strike="noStrike" baseline="0">
                <a:effectLst/>
              </a:rPr>
              <a:t> </a:t>
            </a:r>
            <a:endParaRPr lang="et-EE" b="1"/>
          </a:p>
        </c:rich>
      </c:tx>
      <c:layout>
        <c:manualLayout>
          <c:xMode val="edge"/>
          <c:yMode val="edge"/>
          <c:x val="0.11989614821116955"/>
          <c:y val="2.90597879496073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'Q9-Q11'!$F$10</c:f>
              <c:strCache>
                <c:ptCount val="1"/>
                <c:pt idx="0">
                  <c:v>Labai svarbus</c:v>
                </c:pt>
              </c:strCache>
            </c:strRef>
          </c:tx>
          <c:spPr>
            <a:solidFill>
              <a:srgbClr val="70AD47"/>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'Q9-Q11'!$E$11:$E$13</c:f>
              <c:strCache>
                <c:ptCount val="3"/>
                <c:pt idx="0">
                  <c:v>Estija</c:v>
                </c:pt>
                <c:pt idx="1">
                  <c:v>Latvija</c:v>
                </c:pt>
                <c:pt idx="2">
                  <c:v>Lietuva</c:v>
                </c:pt>
              </c:strCache>
            </c:strRef>
          </c:cat>
          <c:val>
            <c:numRef>
              <c:f>'Q9-Q11'!$F$11:$F$13</c:f>
              <c:numCache>
                <c:formatCode>0%</c:formatCode>
                <c:ptCount val="3"/>
                <c:pt idx="0">
                  <c:v>0.30929405789740988</c:v>
                </c:pt>
                <c:pt idx="1">
                  <c:v>0.34620024125452353</c:v>
                </c:pt>
                <c:pt idx="2">
                  <c:v>0.4081081081081081</c:v>
                </c:pt>
              </c:numCache>
            </c:numRef>
          </c:val>
          <c:extLst>
            <c:ext xmlns:c16="http://schemas.microsoft.com/office/drawing/2014/chart" uri="{C3380CC4-5D6E-409C-BE32-E72D297353CC}">
              <c16:uniqueId val="{00000000-6FD9-4865-9653-169A86578966}"/>
            </c:ext>
          </c:extLst>
        </c:ser>
        <c:ser>
          <c:idx val="1"/>
          <c:order val="1"/>
          <c:tx>
            <c:strRef>
              <c:f>'Q9-Q11'!$G$10</c:f>
              <c:strCache>
                <c:ptCount val="1"/>
                <c:pt idx="0">
                  <c:v>Daugiau svarbus, nei nesvarbus </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'Q9-Q11'!$E$11:$E$13</c:f>
              <c:strCache>
                <c:ptCount val="3"/>
                <c:pt idx="0">
                  <c:v>Estija</c:v>
                </c:pt>
                <c:pt idx="1">
                  <c:v>Latvija</c:v>
                </c:pt>
                <c:pt idx="2">
                  <c:v>Lietuva</c:v>
                </c:pt>
              </c:strCache>
            </c:strRef>
          </c:cat>
          <c:val>
            <c:numRef>
              <c:f>'Q9-Q11'!$G$11:$G$13</c:f>
              <c:numCache>
                <c:formatCode>0%</c:formatCode>
                <c:ptCount val="3"/>
                <c:pt idx="0">
                  <c:v>0.47790756729304212</c:v>
                </c:pt>
                <c:pt idx="1">
                  <c:v>0.37153196622436668</c:v>
                </c:pt>
                <c:pt idx="2">
                  <c:v>0.33783783783783783</c:v>
                </c:pt>
              </c:numCache>
            </c:numRef>
          </c:val>
          <c:extLst>
            <c:ext xmlns:c16="http://schemas.microsoft.com/office/drawing/2014/chart" uri="{C3380CC4-5D6E-409C-BE32-E72D297353CC}">
              <c16:uniqueId val="{00000001-6FD9-4865-9653-169A86578966}"/>
            </c:ext>
          </c:extLst>
        </c:ser>
        <c:ser>
          <c:idx val="2"/>
          <c:order val="2"/>
          <c:tx>
            <c:strRef>
              <c:f>'Q9-Q11'!$H$10</c:f>
              <c:strCache>
                <c:ptCount val="1"/>
                <c:pt idx="0">
                  <c:v>Daugiau nesvarbus, nei svarbus</c:v>
                </c:pt>
              </c:strCache>
            </c:strRef>
          </c:tx>
          <c:spPr>
            <a:solidFill>
              <a:srgbClr val="FFC000">
                <a:lumMod val="40000"/>
                <a:lumOff val="6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'Q9-Q11'!$E$11:$E$13</c:f>
              <c:strCache>
                <c:ptCount val="3"/>
                <c:pt idx="0">
                  <c:v>Estija</c:v>
                </c:pt>
                <c:pt idx="1">
                  <c:v>Latvija</c:v>
                </c:pt>
                <c:pt idx="2">
                  <c:v>Lietuva</c:v>
                </c:pt>
              </c:strCache>
            </c:strRef>
          </c:cat>
          <c:val>
            <c:numRef>
              <c:f>'Q9-Q11'!$H$11:$H$13</c:f>
              <c:numCache>
                <c:formatCode>0%</c:formatCode>
                <c:ptCount val="3"/>
                <c:pt idx="0">
                  <c:v>6.0944641950228542E-2</c:v>
                </c:pt>
                <c:pt idx="1">
                  <c:v>7.840772014475271E-2</c:v>
                </c:pt>
                <c:pt idx="2">
                  <c:v>3.783783783783784E-2</c:v>
                </c:pt>
              </c:numCache>
            </c:numRef>
          </c:val>
          <c:extLst>
            <c:ext xmlns:c16="http://schemas.microsoft.com/office/drawing/2014/chart" uri="{C3380CC4-5D6E-409C-BE32-E72D297353CC}">
              <c16:uniqueId val="{00000002-6FD9-4865-9653-169A86578966}"/>
            </c:ext>
          </c:extLst>
        </c:ser>
        <c:ser>
          <c:idx val="3"/>
          <c:order val="3"/>
          <c:tx>
            <c:strRef>
              <c:f>'Q9-Q11'!$I$10</c:f>
              <c:strCache>
                <c:ptCount val="1"/>
                <c:pt idx="0">
                  <c:v>Visiškai nesvarbus</c:v>
                </c:pt>
              </c:strCache>
            </c:strRef>
          </c:tx>
          <c:spPr>
            <a:solidFill>
              <a:srgbClr val="00B1E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'Q9-Q11'!$E$11:$E$13</c:f>
              <c:strCache>
                <c:ptCount val="3"/>
                <c:pt idx="0">
                  <c:v>Estija</c:v>
                </c:pt>
                <c:pt idx="1">
                  <c:v>Latvija</c:v>
                </c:pt>
                <c:pt idx="2">
                  <c:v>Lietuva</c:v>
                </c:pt>
              </c:strCache>
            </c:strRef>
          </c:cat>
          <c:val>
            <c:numRef>
              <c:f>'Q9-Q11'!$I$11:$I$13</c:f>
              <c:numCache>
                <c:formatCode>0%</c:formatCode>
                <c:ptCount val="3"/>
                <c:pt idx="0">
                  <c:v>1.6759776536312849E-2</c:v>
                </c:pt>
                <c:pt idx="1">
                  <c:v>2.6537997587454766E-2</c:v>
                </c:pt>
                <c:pt idx="2">
                  <c:v>2.7027027027027029E-2</c:v>
                </c:pt>
              </c:numCache>
            </c:numRef>
          </c:val>
          <c:extLst>
            <c:ext xmlns:c16="http://schemas.microsoft.com/office/drawing/2014/chart" uri="{C3380CC4-5D6E-409C-BE32-E72D297353CC}">
              <c16:uniqueId val="{00000003-6FD9-4865-9653-169A86578966}"/>
            </c:ext>
          </c:extLst>
        </c:ser>
        <c:ser>
          <c:idx val="4"/>
          <c:order val="4"/>
          <c:tx>
            <c:strRef>
              <c:f>'Q9-Q11'!$J$10</c:f>
              <c:strCache>
                <c:ptCount val="1"/>
                <c:pt idx="0">
                  <c:v>Sunku pasakyti</c:v>
                </c:pt>
              </c:strCache>
            </c:strRef>
          </c:tx>
          <c:spPr>
            <a:solidFill>
              <a:srgbClr val="5B9BD5">
                <a:lumMod val="60000"/>
                <a:lumOff val="4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'Q9-Q11'!$E$11:$E$13</c:f>
              <c:strCache>
                <c:ptCount val="3"/>
                <c:pt idx="0">
                  <c:v>Estija</c:v>
                </c:pt>
                <c:pt idx="1">
                  <c:v>Latvija</c:v>
                </c:pt>
                <c:pt idx="2">
                  <c:v>Lietuva</c:v>
                </c:pt>
              </c:strCache>
            </c:strRef>
          </c:cat>
          <c:val>
            <c:numRef>
              <c:f>'Q9-Q11'!$J$11:$J$13</c:f>
              <c:numCache>
                <c:formatCode>0%</c:formatCode>
                <c:ptCount val="3"/>
                <c:pt idx="0">
                  <c:v>0.13509395632300661</c:v>
                </c:pt>
                <c:pt idx="1">
                  <c:v>0.1773220747889023</c:v>
                </c:pt>
                <c:pt idx="2">
                  <c:v>0.1891891891891892</c:v>
                </c:pt>
              </c:numCache>
            </c:numRef>
          </c:val>
          <c:extLst>
            <c:ext xmlns:c16="http://schemas.microsoft.com/office/drawing/2014/chart" uri="{C3380CC4-5D6E-409C-BE32-E72D297353CC}">
              <c16:uniqueId val="{00000004-6FD9-4865-9653-169A86578966}"/>
            </c:ext>
          </c:extLst>
        </c:ser>
        <c:dLbls>
          <c:showLegendKey val="0"/>
          <c:showVal val="1"/>
          <c:showCatName val="0"/>
          <c:showSerName val="0"/>
          <c:showPercent val="0"/>
          <c:showBubbleSize val="0"/>
        </c:dLbls>
        <c:gapWidth val="150"/>
        <c:shape val="box"/>
        <c:axId val="431712696"/>
        <c:axId val="431713088"/>
        <c:axId val="0"/>
      </c:bar3DChart>
      <c:catAx>
        <c:axId val="431712696"/>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13088"/>
        <c:crosses val="autoZero"/>
        <c:auto val="1"/>
        <c:lblAlgn val="ctr"/>
        <c:lblOffset val="100"/>
        <c:noMultiLvlLbl val="0"/>
      </c:catAx>
      <c:valAx>
        <c:axId val="43171308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31712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Ar manote, kad vartotojai savo apsipirkimo įpročiais gali daryti įtaką žmonių gyvenimui besivystančiose šalyse?</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'Q12'!$C$2</c:f>
              <c:strCache>
                <c:ptCount val="1"/>
                <c:pt idx="0">
                  <c:v>Pilnai tikiu</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'Q12'!$B$3:$B$5</c:f>
              <c:strCache>
                <c:ptCount val="3"/>
                <c:pt idx="0">
                  <c:v>Estija</c:v>
                </c:pt>
                <c:pt idx="1">
                  <c:v>Latvija</c:v>
                </c:pt>
                <c:pt idx="2">
                  <c:v>Lietuva</c:v>
                </c:pt>
              </c:strCache>
            </c:strRef>
          </c:cat>
          <c:val>
            <c:numRef>
              <c:f>'Q12'!$C$3:$C$5</c:f>
              <c:numCache>
                <c:formatCode>0%</c:formatCode>
                <c:ptCount val="3"/>
                <c:pt idx="0">
                  <c:v>0.20416455053326563</c:v>
                </c:pt>
                <c:pt idx="1">
                  <c:v>0.19903498190591074</c:v>
                </c:pt>
                <c:pt idx="2">
                  <c:v>0.32702702702702702</c:v>
                </c:pt>
              </c:numCache>
            </c:numRef>
          </c:val>
          <c:extLst>
            <c:ext xmlns:c16="http://schemas.microsoft.com/office/drawing/2014/chart" uri="{C3380CC4-5D6E-409C-BE32-E72D297353CC}">
              <c16:uniqueId val="{00000000-11D5-413D-8A62-FA8DF7089A27}"/>
            </c:ext>
          </c:extLst>
        </c:ser>
        <c:ser>
          <c:idx val="1"/>
          <c:order val="1"/>
          <c:tx>
            <c:strRef>
              <c:f>'Q12'!$D$2</c:f>
              <c:strCache>
                <c:ptCount val="1"/>
                <c:pt idx="0">
                  <c:v>Daugiau tikiu, nei netikiu</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'Q12'!$B$3:$B$5</c:f>
              <c:strCache>
                <c:ptCount val="3"/>
                <c:pt idx="0">
                  <c:v>Estija</c:v>
                </c:pt>
                <c:pt idx="1">
                  <c:v>Latvija</c:v>
                </c:pt>
                <c:pt idx="2">
                  <c:v>Lietuva</c:v>
                </c:pt>
              </c:strCache>
            </c:strRef>
          </c:cat>
          <c:val>
            <c:numRef>
              <c:f>'Q12'!$D$3:$D$5</c:f>
              <c:numCache>
                <c:formatCode>0%</c:formatCode>
                <c:ptCount val="3"/>
                <c:pt idx="0">
                  <c:v>0.54189944134078216</c:v>
                </c:pt>
                <c:pt idx="1">
                  <c:v>0.44028950542822676</c:v>
                </c:pt>
                <c:pt idx="2">
                  <c:v>0.38378378378378381</c:v>
                </c:pt>
              </c:numCache>
            </c:numRef>
          </c:val>
          <c:extLst>
            <c:ext xmlns:c16="http://schemas.microsoft.com/office/drawing/2014/chart" uri="{C3380CC4-5D6E-409C-BE32-E72D297353CC}">
              <c16:uniqueId val="{00000001-11D5-413D-8A62-FA8DF7089A27}"/>
            </c:ext>
          </c:extLst>
        </c:ser>
        <c:ser>
          <c:idx val="2"/>
          <c:order val="2"/>
          <c:tx>
            <c:strRef>
              <c:f>'Q12'!$E$2</c:f>
              <c:strCache>
                <c:ptCount val="1"/>
                <c:pt idx="0">
                  <c:v>Daugiau netikiu, nei tikiu</c:v>
                </c:pt>
              </c:strCache>
            </c:strRef>
          </c:tx>
          <c:spPr>
            <a:solidFill>
              <a:srgbClr val="FFC000">
                <a:lumMod val="40000"/>
                <a:lumOff val="6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'Q12'!$B$3:$B$5</c:f>
              <c:strCache>
                <c:ptCount val="3"/>
                <c:pt idx="0">
                  <c:v>Estija</c:v>
                </c:pt>
                <c:pt idx="1">
                  <c:v>Latvija</c:v>
                </c:pt>
                <c:pt idx="2">
                  <c:v>Lietuva</c:v>
                </c:pt>
              </c:strCache>
            </c:strRef>
          </c:cat>
          <c:val>
            <c:numRef>
              <c:f>'Q12'!$E$3:$E$5</c:f>
              <c:numCache>
                <c:formatCode>0%</c:formatCode>
                <c:ptCount val="3"/>
                <c:pt idx="0">
                  <c:v>0.10411376333164044</c:v>
                </c:pt>
                <c:pt idx="1">
                  <c:v>0.11218335343787696</c:v>
                </c:pt>
                <c:pt idx="2">
                  <c:v>6.8918918918918923E-2</c:v>
                </c:pt>
              </c:numCache>
            </c:numRef>
          </c:val>
          <c:extLst>
            <c:ext xmlns:c16="http://schemas.microsoft.com/office/drawing/2014/chart" uri="{C3380CC4-5D6E-409C-BE32-E72D297353CC}">
              <c16:uniqueId val="{00000002-11D5-413D-8A62-FA8DF7089A27}"/>
            </c:ext>
          </c:extLst>
        </c:ser>
        <c:ser>
          <c:idx val="3"/>
          <c:order val="3"/>
          <c:tx>
            <c:strRef>
              <c:f>'Q12'!$F$2</c:f>
              <c:strCache>
                <c:ptCount val="1"/>
                <c:pt idx="0">
                  <c:v>Visai netikiu</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'Q12'!$B$3:$B$5</c:f>
              <c:strCache>
                <c:ptCount val="3"/>
                <c:pt idx="0">
                  <c:v>Estija</c:v>
                </c:pt>
                <c:pt idx="1">
                  <c:v>Latvija</c:v>
                </c:pt>
                <c:pt idx="2">
                  <c:v>Lietuva</c:v>
                </c:pt>
              </c:strCache>
            </c:strRef>
          </c:cat>
          <c:val>
            <c:numRef>
              <c:f>'Q12'!$F$3:$F$5</c:f>
              <c:numCache>
                <c:formatCode>0%</c:formatCode>
                <c:ptCount val="3"/>
                <c:pt idx="0">
                  <c:v>1.9807008633824279E-2</c:v>
                </c:pt>
                <c:pt idx="1">
                  <c:v>2.1712907117008445E-2</c:v>
                </c:pt>
                <c:pt idx="2">
                  <c:v>3.5135135135135137E-2</c:v>
                </c:pt>
              </c:numCache>
            </c:numRef>
          </c:val>
          <c:extLst>
            <c:ext xmlns:c16="http://schemas.microsoft.com/office/drawing/2014/chart" uri="{C3380CC4-5D6E-409C-BE32-E72D297353CC}">
              <c16:uniqueId val="{00000003-11D5-413D-8A62-FA8DF7089A27}"/>
            </c:ext>
          </c:extLst>
        </c:ser>
        <c:ser>
          <c:idx val="4"/>
          <c:order val="4"/>
          <c:tx>
            <c:strRef>
              <c:f>'Q12'!$G$2</c:f>
              <c:strCache>
                <c:ptCount val="1"/>
                <c:pt idx="0">
                  <c:v>Sunku pasakyti</c:v>
                </c:pt>
              </c:strCache>
            </c:strRef>
          </c:tx>
          <c:spPr>
            <a:solidFill>
              <a:srgbClr val="5B9BD5">
                <a:lumMod val="60000"/>
                <a:lumOff val="4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'Q12'!$B$3:$B$5</c:f>
              <c:strCache>
                <c:ptCount val="3"/>
                <c:pt idx="0">
                  <c:v>Estija</c:v>
                </c:pt>
                <c:pt idx="1">
                  <c:v>Latvija</c:v>
                </c:pt>
                <c:pt idx="2">
                  <c:v>Lietuva</c:v>
                </c:pt>
              </c:strCache>
            </c:strRef>
          </c:cat>
          <c:val>
            <c:numRef>
              <c:f>'Q12'!$G$3:$G$5</c:f>
              <c:numCache>
                <c:formatCode>0%</c:formatCode>
                <c:ptCount val="3"/>
                <c:pt idx="0">
                  <c:v>0.13001523616048755</c:v>
                </c:pt>
                <c:pt idx="1">
                  <c:v>0.22677925211097708</c:v>
                </c:pt>
                <c:pt idx="2">
                  <c:v>0.18513513513513513</c:v>
                </c:pt>
              </c:numCache>
            </c:numRef>
          </c:val>
          <c:extLst>
            <c:ext xmlns:c16="http://schemas.microsoft.com/office/drawing/2014/chart" uri="{C3380CC4-5D6E-409C-BE32-E72D297353CC}">
              <c16:uniqueId val="{00000004-11D5-413D-8A62-FA8DF7089A27}"/>
            </c:ext>
          </c:extLst>
        </c:ser>
        <c:dLbls>
          <c:showLegendKey val="0"/>
          <c:showVal val="1"/>
          <c:showCatName val="0"/>
          <c:showSerName val="0"/>
          <c:showPercent val="0"/>
          <c:showBubbleSize val="0"/>
        </c:dLbls>
        <c:gapWidth val="150"/>
        <c:shape val="box"/>
        <c:axId val="432367512"/>
        <c:axId val="432367904"/>
        <c:axId val="0"/>
      </c:bar3DChart>
      <c:catAx>
        <c:axId val="432367512"/>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2367904"/>
        <c:crosses val="autoZero"/>
        <c:auto val="1"/>
        <c:lblAlgn val="ctr"/>
        <c:lblOffset val="100"/>
        <c:noMultiLvlLbl val="0"/>
      </c:catAx>
      <c:valAx>
        <c:axId val="43236790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32367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Iš kokių kanalų gavote informaciją apie sąžiningą prekybą ir atsakingą vartojimą?</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'Q13'!$C$3</c:f>
              <c:strCache>
                <c:ptCount val="1"/>
                <c:pt idx="0">
                  <c:v>Estija</c:v>
                </c:pt>
              </c:strCache>
            </c:strRef>
          </c:tx>
          <c:spPr>
            <a:solidFill>
              <a:schemeClr val="accent6"/>
            </a:solidFill>
            <a:ln>
              <a:noFill/>
            </a:ln>
            <a:effectLst/>
            <a:sp3d/>
          </c:spPr>
          <c:invertIfNegative val="0"/>
          <c:dLbls>
            <c:dLbl>
              <c:idx val="0"/>
              <c:layout>
                <c:manualLayout>
                  <c:x val="0"/>
                  <c:y val="1.6848136319427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56-4F76-A0F4-C87F33EAD946}"/>
                </c:ext>
              </c:extLst>
            </c:dLbl>
            <c:dLbl>
              <c:idx val="1"/>
              <c:layout>
                <c:manualLayout>
                  <c:x val="0"/>
                  <c:y val="4.8137532341220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56-4F76-A0F4-C87F33EAD946}"/>
                </c:ext>
              </c:extLst>
            </c:dLbl>
            <c:dLbl>
              <c:idx val="5"/>
              <c:layout>
                <c:manualLayout>
                  <c:x val="0"/>
                  <c:y val="4.81375323412200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56-4F76-A0F4-C87F33EAD946}"/>
                </c:ext>
              </c:extLst>
            </c:dLbl>
            <c:dLbl>
              <c:idx val="6"/>
              <c:layout>
                <c:manualLayout>
                  <c:x val="0"/>
                  <c:y val="4.81375323412200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56-4F76-A0F4-C87F33EAD946}"/>
                </c:ext>
              </c:extLst>
            </c:dLbl>
            <c:dLbl>
              <c:idx val="8"/>
              <c:layout>
                <c:manualLayout>
                  <c:x val="0"/>
                  <c:y val="2.40687661706100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56-4F76-A0F4-C87F33EAD94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'Q13'!$B$4:$B$17</c:f>
              <c:strCache>
                <c:ptCount val="14"/>
                <c:pt idx="0">
                  <c:v>Internetas</c:v>
                </c:pt>
                <c:pt idx="1">
                  <c:v>Mokykla</c:v>
                </c:pt>
                <c:pt idx="2">
                  <c:v>Socialiniai tinklai</c:v>
                </c:pt>
                <c:pt idx="3">
                  <c:v>Televizija</c:v>
                </c:pt>
                <c:pt idx="4">
                  <c:v>Draugai, pažįstami</c:v>
                </c:pt>
                <c:pt idx="5">
                  <c:v>Parduotuvės</c:v>
                </c:pt>
                <c:pt idx="6">
                  <c:v>Namai</c:v>
                </c:pt>
                <c:pt idx="7">
                  <c:v>Sąžiningos prekybos informaciniai renginiai ir dalomoji medžiaga</c:v>
                </c:pt>
                <c:pt idx="8">
                  <c:v>Asociacija Litdea</c:v>
                </c:pt>
                <c:pt idx="9">
                  <c:v>Spausdinta žiniasklaidos informacija</c:v>
                </c:pt>
                <c:pt idx="10">
                  <c:v>Radijas</c:v>
                </c:pt>
                <c:pt idx="11">
                  <c:v>Aš tokios informacijos negaunu</c:v>
                </c:pt>
                <c:pt idx="12">
                  <c:v>Kita</c:v>
                </c:pt>
                <c:pt idx="13">
                  <c:v>Sunku pasakyt</c:v>
                </c:pt>
              </c:strCache>
            </c:strRef>
          </c:cat>
          <c:val>
            <c:numRef>
              <c:f>'Q13'!$C$4:$C$17</c:f>
              <c:numCache>
                <c:formatCode>0%</c:formatCode>
                <c:ptCount val="14"/>
                <c:pt idx="0">
                  <c:v>0.59573387506348408</c:v>
                </c:pt>
                <c:pt idx="1">
                  <c:v>0.57998984255967501</c:v>
                </c:pt>
                <c:pt idx="2">
                  <c:v>0.47435246317927887</c:v>
                </c:pt>
                <c:pt idx="3">
                  <c:v>0.29101066531234127</c:v>
                </c:pt>
                <c:pt idx="4">
                  <c:v>0.27679024885728798</c:v>
                </c:pt>
                <c:pt idx="5">
                  <c:v>0.17673946165566279</c:v>
                </c:pt>
                <c:pt idx="6">
                  <c:v>0.15490096495683089</c:v>
                </c:pt>
                <c:pt idx="7">
                  <c:v>0.10208227526663281</c:v>
                </c:pt>
                <c:pt idx="8">
                  <c:v>9.4972067039106156E-2</c:v>
                </c:pt>
                <c:pt idx="9">
                  <c:v>8.9893346876587107E-2</c:v>
                </c:pt>
                <c:pt idx="10">
                  <c:v>7.3133570340274248E-2</c:v>
                </c:pt>
                <c:pt idx="11">
                  <c:v>0.10005078720162519</c:v>
                </c:pt>
                <c:pt idx="12">
                  <c:v>2.0314880650076179E-3</c:v>
                </c:pt>
                <c:pt idx="13">
                  <c:v>9.3956323006602338E-2</c:v>
                </c:pt>
              </c:numCache>
            </c:numRef>
          </c:val>
          <c:extLst>
            <c:ext xmlns:c16="http://schemas.microsoft.com/office/drawing/2014/chart" uri="{C3380CC4-5D6E-409C-BE32-E72D297353CC}">
              <c16:uniqueId val="{00000005-EF56-4F76-A0F4-C87F33EAD946}"/>
            </c:ext>
          </c:extLst>
        </c:ser>
        <c:ser>
          <c:idx val="1"/>
          <c:order val="1"/>
          <c:tx>
            <c:strRef>
              <c:f>'Q13'!$D$3</c:f>
              <c:strCache>
                <c:ptCount val="1"/>
                <c:pt idx="0">
                  <c:v>Latvija</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'Q13'!$B$4:$B$17</c:f>
              <c:strCache>
                <c:ptCount val="14"/>
                <c:pt idx="0">
                  <c:v>Internetas</c:v>
                </c:pt>
                <c:pt idx="1">
                  <c:v>Mokykla</c:v>
                </c:pt>
                <c:pt idx="2">
                  <c:v>Socialiniai tinklai</c:v>
                </c:pt>
                <c:pt idx="3">
                  <c:v>Televizija</c:v>
                </c:pt>
                <c:pt idx="4">
                  <c:v>Draugai, pažįstami</c:v>
                </c:pt>
                <c:pt idx="5">
                  <c:v>Parduotuvės</c:v>
                </c:pt>
                <c:pt idx="6">
                  <c:v>Namai</c:v>
                </c:pt>
                <c:pt idx="7">
                  <c:v>Sąžiningos prekybos informaciniai renginiai ir dalomoji medžiaga</c:v>
                </c:pt>
                <c:pt idx="8">
                  <c:v>Asociacija Litdea</c:v>
                </c:pt>
                <c:pt idx="9">
                  <c:v>Spausdinta žiniasklaidos informacija</c:v>
                </c:pt>
                <c:pt idx="10">
                  <c:v>Radijas</c:v>
                </c:pt>
                <c:pt idx="11">
                  <c:v>Aš tokios informacijos negaunu</c:v>
                </c:pt>
                <c:pt idx="12">
                  <c:v>Kita</c:v>
                </c:pt>
                <c:pt idx="13">
                  <c:v>Sunku pasakyt</c:v>
                </c:pt>
              </c:strCache>
            </c:strRef>
          </c:cat>
          <c:val>
            <c:numRef>
              <c:f>'Q13'!$D$4:$D$17</c:f>
              <c:numCache>
                <c:formatCode>0%</c:formatCode>
                <c:ptCount val="14"/>
                <c:pt idx="0">
                  <c:v>0.32328106151990349</c:v>
                </c:pt>
                <c:pt idx="1">
                  <c:v>0.38238841978287091</c:v>
                </c:pt>
                <c:pt idx="2">
                  <c:v>0.23522316043425814</c:v>
                </c:pt>
                <c:pt idx="3">
                  <c:v>0.1158021712907117</c:v>
                </c:pt>
                <c:pt idx="4">
                  <c:v>0.11097708082026538</c:v>
                </c:pt>
                <c:pt idx="5">
                  <c:v>0.12424607961399277</c:v>
                </c:pt>
                <c:pt idx="6">
                  <c:v>6.1519903498190594E-2</c:v>
                </c:pt>
                <c:pt idx="7">
                  <c:v>5.3075995174909532E-2</c:v>
                </c:pt>
                <c:pt idx="8">
                  <c:v>4.5838359469240045E-2</c:v>
                </c:pt>
                <c:pt idx="9">
                  <c:v>3.3775633293124246E-2</c:v>
                </c:pt>
                <c:pt idx="10">
                  <c:v>4.8250904704463207E-2</c:v>
                </c:pt>
                <c:pt idx="11">
                  <c:v>0.22919179734620024</c:v>
                </c:pt>
                <c:pt idx="12">
                  <c:v>2.1712907117008445E-2</c:v>
                </c:pt>
                <c:pt idx="13">
                  <c:v>0.27744270205066346</c:v>
                </c:pt>
              </c:numCache>
            </c:numRef>
          </c:val>
          <c:extLst>
            <c:ext xmlns:c16="http://schemas.microsoft.com/office/drawing/2014/chart" uri="{C3380CC4-5D6E-409C-BE32-E72D297353CC}">
              <c16:uniqueId val="{00000006-EF56-4F76-A0F4-C87F33EAD946}"/>
            </c:ext>
          </c:extLst>
        </c:ser>
        <c:ser>
          <c:idx val="2"/>
          <c:order val="2"/>
          <c:tx>
            <c:strRef>
              <c:f>'Q13'!$E$3</c:f>
              <c:strCache>
                <c:ptCount val="1"/>
                <c:pt idx="0">
                  <c:v>Lietuva</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'Q13'!$B$4:$B$17</c:f>
              <c:strCache>
                <c:ptCount val="14"/>
                <c:pt idx="0">
                  <c:v>Internetas</c:v>
                </c:pt>
                <c:pt idx="1">
                  <c:v>Mokykla</c:v>
                </c:pt>
                <c:pt idx="2">
                  <c:v>Socialiniai tinklai</c:v>
                </c:pt>
                <c:pt idx="3">
                  <c:v>Televizija</c:v>
                </c:pt>
                <c:pt idx="4">
                  <c:v>Draugai, pažįstami</c:v>
                </c:pt>
                <c:pt idx="5">
                  <c:v>Parduotuvės</c:v>
                </c:pt>
                <c:pt idx="6">
                  <c:v>Namai</c:v>
                </c:pt>
                <c:pt idx="7">
                  <c:v>Sąžiningos prekybos informaciniai renginiai ir dalomoji medžiaga</c:v>
                </c:pt>
                <c:pt idx="8">
                  <c:v>Asociacija Litdea</c:v>
                </c:pt>
                <c:pt idx="9">
                  <c:v>Spausdinta žiniasklaidos informacija</c:v>
                </c:pt>
                <c:pt idx="10">
                  <c:v>Radijas</c:v>
                </c:pt>
                <c:pt idx="11">
                  <c:v>Aš tokios informacijos negaunu</c:v>
                </c:pt>
                <c:pt idx="12">
                  <c:v>Kita</c:v>
                </c:pt>
                <c:pt idx="13">
                  <c:v>Sunku pasakyt</c:v>
                </c:pt>
              </c:strCache>
            </c:strRef>
          </c:cat>
          <c:val>
            <c:numRef>
              <c:f>'Q13'!$E$4:$E$17</c:f>
              <c:numCache>
                <c:formatCode>0%</c:formatCode>
                <c:ptCount val="14"/>
                <c:pt idx="0">
                  <c:v>0.43108108108108112</c:v>
                </c:pt>
                <c:pt idx="1">
                  <c:v>0.4756756756756757</c:v>
                </c:pt>
                <c:pt idx="2">
                  <c:v>0.30945945945945946</c:v>
                </c:pt>
                <c:pt idx="3">
                  <c:v>0.16351351351351351</c:v>
                </c:pt>
                <c:pt idx="4">
                  <c:v>0.1891891891891892</c:v>
                </c:pt>
                <c:pt idx="5">
                  <c:v>0.13918918918918921</c:v>
                </c:pt>
                <c:pt idx="6">
                  <c:v>0.11081081081081082</c:v>
                </c:pt>
                <c:pt idx="7">
                  <c:v>9.0540540540540546E-2</c:v>
                </c:pt>
                <c:pt idx="8">
                  <c:v>4.1891891891891894E-2</c:v>
                </c:pt>
                <c:pt idx="9">
                  <c:v>7.7027027027027031E-2</c:v>
                </c:pt>
                <c:pt idx="10">
                  <c:v>7.4324324324324328E-2</c:v>
                </c:pt>
                <c:pt idx="11">
                  <c:v>0.15945945945945947</c:v>
                </c:pt>
                <c:pt idx="12">
                  <c:v>0</c:v>
                </c:pt>
                <c:pt idx="13">
                  <c:v>0.17972972972972975</c:v>
                </c:pt>
              </c:numCache>
            </c:numRef>
          </c:val>
          <c:extLst>
            <c:ext xmlns:c16="http://schemas.microsoft.com/office/drawing/2014/chart" uri="{C3380CC4-5D6E-409C-BE32-E72D297353CC}">
              <c16:uniqueId val="{00000007-EF56-4F76-A0F4-C87F33EAD946}"/>
            </c:ext>
          </c:extLst>
        </c:ser>
        <c:dLbls>
          <c:showLegendKey val="0"/>
          <c:showVal val="1"/>
          <c:showCatName val="0"/>
          <c:showSerName val="0"/>
          <c:showPercent val="0"/>
          <c:showBubbleSize val="0"/>
        </c:dLbls>
        <c:gapWidth val="150"/>
        <c:shape val="box"/>
        <c:axId val="432368688"/>
        <c:axId val="432369080"/>
        <c:axId val="0"/>
      </c:bar3DChart>
      <c:catAx>
        <c:axId val="432368688"/>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2369080"/>
        <c:crosses val="autoZero"/>
        <c:auto val="1"/>
        <c:lblAlgn val="ctr"/>
        <c:lblOffset val="100"/>
        <c:noMultiLvlLbl val="0"/>
      </c:catAx>
      <c:valAx>
        <c:axId val="432369080"/>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323686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AMŽIUS</a:t>
            </a:r>
            <a:endParaRPr lang="en-GB" sz="1400" b="1" i="0" u="none" strike="noStrike" baseline="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profile!$P$11</c:f>
              <c:strCache>
                <c:ptCount val="1"/>
                <c:pt idx="0">
                  <c:v>15-19</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profile!$Q$7:$S$7</c:f>
              <c:strCache>
                <c:ptCount val="3"/>
                <c:pt idx="0">
                  <c:v>Estija</c:v>
                </c:pt>
                <c:pt idx="1">
                  <c:v>Latvija</c:v>
                </c:pt>
                <c:pt idx="2">
                  <c:v>Lietuva</c:v>
                </c:pt>
              </c:strCache>
            </c:strRef>
          </c:cat>
          <c:val>
            <c:numRef>
              <c:f>profile!$Q$11:$S$11</c:f>
              <c:numCache>
                <c:formatCode>0%</c:formatCode>
                <c:ptCount val="3"/>
                <c:pt idx="0">
                  <c:v>0.92991366175723722</c:v>
                </c:pt>
                <c:pt idx="1">
                  <c:v>0.88661037394451148</c:v>
                </c:pt>
                <c:pt idx="2">
                  <c:v>0.88783783783783787</c:v>
                </c:pt>
              </c:numCache>
            </c:numRef>
          </c:val>
          <c:extLst>
            <c:ext xmlns:c16="http://schemas.microsoft.com/office/drawing/2014/chart" uri="{C3380CC4-5D6E-409C-BE32-E72D297353CC}">
              <c16:uniqueId val="{00000000-20DB-4DCA-99AB-C23CA5CCDD68}"/>
            </c:ext>
          </c:extLst>
        </c:ser>
        <c:ser>
          <c:idx val="1"/>
          <c:order val="1"/>
          <c:tx>
            <c:strRef>
              <c:f>profile!$P$12</c:f>
              <c:strCache>
                <c:ptCount val="1"/>
                <c:pt idx="0">
                  <c:v>Jaunesni nei 15</c:v>
                </c:pt>
              </c:strCache>
            </c:strRef>
          </c:tx>
          <c:spPr>
            <a:solidFill>
              <a:schemeClr val="accent1">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profile!$Q$7:$S$7</c:f>
              <c:strCache>
                <c:ptCount val="3"/>
                <c:pt idx="0">
                  <c:v>Estija</c:v>
                </c:pt>
                <c:pt idx="1">
                  <c:v>Latvija</c:v>
                </c:pt>
                <c:pt idx="2">
                  <c:v>Lietuva</c:v>
                </c:pt>
              </c:strCache>
            </c:strRef>
          </c:cat>
          <c:val>
            <c:numRef>
              <c:f>profile!$Q$12:$S$12</c:f>
              <c:numCache>
                <c:formatCode>0%</c:formatCode>
                <c:ptCount val="3"/>
                <c:pt idx="0">
                  <c:v>7.0086338242762822E-2</c:v>
                </c:pt>
                <c:pt idx="1">
                  <c:v>0.11338962605548854</c:v>
                </c:pt>
                <c:pt idx="2">
                  <c:v>0.11216216216216217</c:v>
                </c:pt>
              </c:numCache>
            </c:numRef>
          </c:val>
          <c:extLst>
            <c:ext xmlns:c16="http://schemas.microsoft.com/office/drawing/2014/chart" uri="{C3380CC4-5D6E-409C-BE32-E72D297353CC}">
              <c16:uniqueId val="{00000001-20DB-4DCA-99AB-C23CA5CCDD68}"/>
            </c:ext>
          </c:extLst>
        </c:ser>
        <c:dLbls>
          <c:showLegendKey val="0"/>
          <c:showVal val="1"/>
          <c:showCatName val="0"/>
          <c:showSerName val="0"/>
          <c:showPercent val="0"/>
          <c:showBubbleSize val="0"/>
        </c:dLbls>
        <c:gapWidth val="150"/>
        <c:overlap val="100"/>
        <c:axId val="166594304"/>
        <c:axId val="166594696"/>
      </c:barChart>
      <c:catAx>
        <c:axId val="166594304"/>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594696"/>
        <c:crosses val="autoZero"/>
        <c:auto val="1"/>
        <c:lblAlgn val="ctr"/>
        <c:lblOffset val="100"/>
        <c:noMultiLvlLbl val="0"/>
      </c:catAx>
      <c:valAx>
        <c:axId val="166594696"/>
        <c:scaling>
          <c:orientation val="minMax"/>
          <c:min val="0"/>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59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Ar pastebėjote “Fairtrade” ženklą ant įsigyjamų gaminių?</a:t>
            </a:r>
            <a:endParaRPr lang="en-GB" b="1"/>
          </a:p>
        </c:rich>
      </c:tx>
      <c:layout>
        <c:manualLayout>
          <c:xMode val="edge"/>
          <c:yMode val="edge"/>
          <c:x val="0.149166666666666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'Q1'!$E$3</c:f>
              <c:strCache>
                <c:ptCount val="1"/>
                <c:pt idx="0">
                  <c:v>TAIP</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'Q1'!$D$4:$D$6</c:f>
              <c:strCache>
                <c:ptCount val="3"/>
                <c:pt idx="0">
                  <c:v>Estija</c:v>
                </c:pt>
                <c:pt idx="1">
                  <c:v>Latvija</c:v>
                </c:pt>
                <c:pt idx="2">
                  <c:v>Lietuva</c:v>
                </c:pt>
              </c:strCache>
            </c:strRef>
          </c:cat>
          <c:val>
            <c:numRef>
              <c:f>'Q1'!$E$4:$E$6</c:f>
              <c:numCache>
                <c:formatCode>0%</c:formatCode>
                <c:ptCount val="3"/>
                <c:pt idx="0" formatCode="0\%">
                  <c:v>62.67140680548502</c:v>
                </c:pt>
                <c:pt idx="1">
                  <c:v>0.1773220747889023</c:v>
                </c:pt>
                <c:pt idx="2">
                  <c:v>0.24396782841823056</c:v>
                </c:pt>
              </c:numCache>
            </c:numRef>
          </c:val>
          <c:extLst>
            <c:ext xmlns:c16="http://schemas.microsoft.com/office/drawing/2014/chart" uri="{C3380CC4-5D6E-409C-BE32-E72D297353CC}">
              <c16:uniqueId val="{00000000-A3CD-4420-B6CA-58966312B575}"/>
            </c:ext>
          </c:extLst>
        </c:ser>
        <c:ser>
          <c:idx val="1"/>
          <c:order val="1"/>
          <c:tx>
            <c:strRef>
              <c:f>'Q1'!$F$3</c:f>
              <c:strCache>
                <c:ptCount val="1"/>
                <c:pt idx="0">
                  <c:v>NE</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'Q1'!$D$4:$D$6</c:f>
              <c:strCache>
                <c:ptCount val="3"/>
                <c:pt idx="0">
                  <c:v>Estija</c:v>
                </c:pt>
                <c:pt idx="1">
                  <c:v>Latvija</c:v>
                </c:pt>
                <c:pt idx="2">
                  <c:v>Lietuva</c:v>
                </c:pt>
              </c:strCache>
            </c:strRef>
          </c:cat>
          <c:val>
            <c:numRef>
              <c:f>'Q1'!$F$4:$F$6</c:f>
              <c:numCache>
                <c:formatCode>0%</c:formatCode>
                <c:ptCount val="3"/>
                <c:pt idx="0" formatCode="0\%">
                  <c:v>22.041645505332657</c:v>
                </c:pt>
                <c:pt idx="1">
                  <c:v>0.55971049457177324</c:v>
                </c:pt>
                <c:pt idx="2">
                  <c:v>0.54155495978552282</c:v>
                </c:pt>
              </c:numCache>
            </c:numRef>
          </c:val>
          <c:extLst>
            <c:ext xmlns:c16="http://schemas.microsoft.com/office/drawing/2014/chart" uri="{C3380CC4-5D6E-409C-BE32-E72D297353CC}">
              <c16:uniqueId val="{00000001-A3CD-4420-B6CA-58966312B575}"/>
            </c:ext>
          </c:extLst>
        </c:ser>
        <c:ser>
          <c:idx val="2"/>
          <c:order val="2"/>
          <c:tx>
            <c:strRef>
              <c:f>'Q1'!$G$3</c:f>
              <c:strCache>
                <c:ptCount val="1"/>
                <c:pt idx="0">
                  <c:v>Sunku pasakyti</c:v>
                </c:pt>
              </c:strCache>
            </c:strRef>
          </c:tx>
          <c:spPr>
            <a:solidFill>
              <a:schemeClr val="accent1">
                <a:lumMod val="60000"/>
                <a:lumOff val="4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'Q1'!$D$4:$D$6</c:f>
              <c:strCache>
                <c:ptCount val="3"/>
                <c:pt idx="0">
                  <c:v>Estija</c:v>
                </c:pt>
                <c:pt idx="1">
                  <c:v>Latvija</c:v>
                </c:pt>
                <c:pt idx="2">
                  <c:v>Lietuva</c:v>
                </c:pt>
              </c:strCache>
            </c:strRef>
          </c:cat>
          <c:val>
            <c:numRef>
              <c:f>'Q1'!$G$4:$G$6</c:f>
              <c:numCache>
                <c:formatCode>0%</c:formatCode>
                <c:ptCount val="3"/>
                <c:pt idx="0" formatCode="0\%">
                  <c:v>15.286947689182327</c:v>
                </c:pt>
                <c:pt idx="1">
                  <c:v>0.26296743063932448</c:v>
                </c:pt>
                <c:pt idx="2">
                  <c:v>0.21447721179624665</c:v>
                </c:pt>
              </c:numCache>
            </c:numRef>
          </c:val>
          <c:extLst>
            <c:ext xmlns:c16="http://schemas.microsoft.com/office/drawing/2014/chart" uri="{C3380CC4-5D6E-409C-BE32-E72D297353CC}">
              <c16:uniqueId val="{00000002-A3CD-4420-B6CA-58966312B575}"/>
            </c:ext>
          </c:extLst>
        </c:ser>
        <c:dLbls>
          <c:showLegendKey val="0"/>
          <c:showVal val="1"/>
          <c:showCatName val="0"/>
          <c:showSerName val="0"/>
          <c:showPercent val="0"/>
          <c:showBubbleSize val="0"/>
        </c:dLbls>
        <c:gapWidth val="150"/>
        <c:shape val="box"/>
        <c:axId val="166594304"/>
        <c:axId val="166594696"/>
        <c:axId val="0"/>
      </c:bar3DChart>
      <c:catAx>
        <c:axId val="166594304"/>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594696"/>
        <c:crosses val="autoZero"/>
        <c:auto val="1"/>
        <c:lblAlgn val="ctr"/>
        <c:lblOffset val="100"/>
        <c:noMultiLvlLbl val="0"/>
      </c:catAx>
      <c:valAx>
        <c:axId val="16659469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59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Ką jūsų nuomone reiškia sąžininga prekyba?</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'Q2'!$C$3</c:f>
              <c:strCache>
                <c:ptCount val="1"/>
                <c:pt idx="0">
                  <c:v>Lietuva</c:v>
                </c:pt>
              </c:strCache>
            </c:strRef>
          </c:tx>
          <c:spPr>
            <a:solidFill>
              <a:schemeClr val="accent4"/>
            </a:solidFill>
            <a:ln>
              <a:noFill/>
            </a:ln>
            <a:effectLst/>
            <a:sp3d/>
          </c:spPr>
          <c:invertIfNegative val="0"/>
          <c:dLbls>
            <c:dLbl>
              <c:idx val="4"/>
              <c:layout>
                <c:manualLayout>
                  <c:x val="-8.5147343903868439E-17"/>
                  <c:y val="4.52830161769118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3C-457A-B252-FC6D89266C85}"/>
                </c:ext>
              </c:extLst>
            </c:dLbl>
            <c:dLbl>
              <c:idx val="6"/>
              <c:layout>
                <c:manualLayout>
                  <c:x val="0"/>
                  <c:y val="9.21305126645895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3C-457A-B252-FC6D89266C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'Q2'!$B$4:$B$14</c:f>
              <c:strCache>
                <c:ptCount val="11"/>
                <c:pt idx="0">
                  <c:v>Kita</c:v>
                </c:pt>
                <c:pt idx="1">
                  <c:v>Sunku pasakyt</c:v>
                </c:pt>
                <c:pt idx="2">
                  <c:v>Marketingo triukas</c:v>
                </c:pt>
                <c:pt idx="3">
                  <c:v>Minimali kaina gamintojui</c:v>
                </c:pt>
                <c:pt idx="4">
                  <c:v>Didesnė kaina</c:v>
                </c:pt>
                <c:pt idx="5">
                  <c:v>Gera kaina</c:v>
                </c:pt>
                <c:pt idx="6">
                  <c:v>Kova su skurdu</c:v>
                </c:pt>
                <c:pt idx="7">
                  <c:v>Aplinkos tvarumas</c:v>
                </c:pt>
                <c:pt idx="8">
                  <c:v>Patikimumas </c:v>
                </c:pt>
                <c:pt idx="9">
                  <c:v>Vaikų ir prievartinio darbo uždraudimas</c:v>
                </c:pt>
                <c:pt idx="10">
                  <c:v>Tinkamas atlyginimas darbuotojams</c:v>
                </c:pt>
              </c:strCache>
            </c:strRef>
          </c:cat>
          <c:val>
            <c:numRef>
              <c:f>'Q2'!$C$4:$C$14</c:f>
              <c:numCache>
                <c:formatCode>0%</c:formatCode>
                <c:ptCount val="11"/>
                <c:pt idx="0">
                  <c:v>7.5675675675675694E-2</c:v>
                </c:pt>
                <c:pt idx="1">
                  <c:v>0.1</c:v>
                </c:pt>
                <c:pt idx="2">
                  <c:v>3.3783783783783786E-2</c:v>
                </c:pt>
                <c:pt idx="3">
                  <c:v>0.12432432432432433</c:v>
                </c:pt>
                <c:pt idx="4">
                  <c:v>5.1351351351351354E-2</c:v>
                </c:pt>
                <c:pt idx="5">
                  <c:v>0.51216216216216215</c:v>
                </c:pt>
                <c:pt idx="6">
                  <c:v>0.32702702702702702</c:v>
                </c:pt>
                <c:pt idx="7">
                  <c:v>0.45135135135135135</c:v>
                </c:pt>
                <c:pt idx="8">
                  <c:v>0.69864864864864873</c:v>
                </c:pt>
                <c:pt idx="9">
                  <c:v>0.43783783783783792</c:v>
                </c:pt>
                <c:pt idx="10">
                  <c:v>0.65540540540540537</c:v>
                </c:pt>
              </c:numCache>
            </c:numRef>
          </c:val>
          <c:extLst>
            <c:ext xmlns:c16="http://schemas.microsoft.com/office/drawing/2014/chart" uri="{C3380CC4-5D6E-409C-BE32-E72D297353CC}">
              <c16:uniqueId val="{00000002-433C-457A-B252-FC6D89266C85}"/>
            </c:ext>
          </c:extLst>
        </c:ser>
        <c:ser>
          <c:idx val="1"/>
          <c:order val="1"/>
          <c:tx>
            <c:strRef>
              <c:f>'Q2'!$D$3</c:f>
              <c:strCache>
                <c:ptCount val="1"/>
                <c:pt idx="0">
                  <c:v>Latvija</c:v>
                </c:pt>
              </c:strCache>
            </c:strRef>
          </c:tx>
          <c:spPr>
            <a:solidFill>
              <a:srgbClr val="00B0F0"/>
            </a:solidFill>
            <a:ln>
              <a:noFill/>
            </a:ln>
            <a:effectLst/>
            <a:sp3d/>
          </c:spPr>
          <c:invertIfNegative val="0"/>
          <c:dLbls>
            <c:dLbl>
              <c:idx val="4"/>
              <c:layout>
                <c:manualLayout>
                  <c:x val="6.9666813436296375E-3"/>
                  <c:y val="2.1858860682878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3C-457A-B252-FC6D89266C85}"/>
                </c:ext>
              </c:extLst>
            </c:dLbl>
            <c:dLbl>
              <c:idx val="7"/>
              <c:layout>
                <c:manualLayout>
                  <c:x val="4.6132079412559797E-3"/>
                  <c:y val="-4.60652563322947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3C-457A-B252-FC6D89266C85}"/>
                </c:ext>
              </c:extLst>
            </c:dLbl>
            <c:dLbl>
              <c:idx val="8"/>
              <c:layout>
                <c:manualLayout>
                  <c:x val="1.1533019853140159E-2"/>
                  <c:y val="-4.60652563322951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3C-457A-B252-FC6D89266C85}"/>
                </c:ext>
              </c:extLst>
            </c:dLbl>
            <c:dLbl>
              <c:idx val="9"/>
              <c:layout>
                <c:manualLayout>
                  <c:x val="4.6132079412560638E-3"/>
                  <c:y val="-4.60652563322951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3C-457A-B252-FC6D89266C85}"/>
                </c:ext>
              </c:extLst>
            </c:dLbl>
            <c:dLbl>
              <c:idx val="10"/>
              <c:layout>
                <c:manualLayout>
                  <c:x val="1.3839623823768191E-2"/>
                  <c:y val="-4.60652563322951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3C-457A-B252-FC6D89266C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'Q2'!$B$4:$B$14</c:f>
              <c:strCache>
                <c:ptCount val="11"/>
                <c:pt idx="0">
                  <c:v>Kita</c:v>
                </c:pt>
                <c:pt idx="1">
                  <c:v>Sunku pasakyt</c:v>
                </c:pt>
                <c:pt idx="2">
                  <c:v>Marketingo triukas</c:v>
                </c:pt>
                <c:pt idx="3">
                  <c:v>Minimali kaina gamintojui</c:v>
                </c:pt>
                <c:pt idx="4">
                  <c:v>Didesnė kaina</c:v>
                </c:pt>
                <c:pt idx="5">
                  <c:v>Gera kaina</c:v>
                </c:pt>
                <c:pt idx="6">
                  <c:v>Kova su skurdu</c:v>
                </c:pt>
                <c:pt idx="7">
                  <c:v>Aplinkos tvarumas</c:v>
                </c:pt>
                <c:pt idx="8">
                  <c:v>Patikimumas </c:v>
                </c:pt>
                <c:pt idx="9">
                  <c:v>Vaikų ir prievartinio darbo uždraudimas</c:v>
                </c:pt>
                <c:pt idx="10">
                  <c:v>Tinkamas atlyginimas darbuotojams</c:v>
                </c:pt>
              </c:strCache>
            </c:strRef>
          </c:cat>
          <c:val>
            <c:numRef>
              <c:f>'Q2'!$D$4:$D$14</c:f>
              <c:numCache>
                <c:formatCode>0%</c:formatCode>
                <c:ptCount val="11"/>
                <c:pt idx="0">
                  <c:v>0.13872135102533173</c:v>
                </c:pt>
                <c:pt idx="1">
                  <c:v>0.10132689987937274</c:v>
                </c:pt>
                <c:pt idx="2">
                  <c:v>8.9264173703256941E-2</c:v>
                </c:pt>
                <c:pt idx="3">
                  <c:v>0.14354644149577805</c:v>
                </c:pt>
                <c:pt idx="4">
                  <c:v>7.3582629674306399E-2</c:v>
                </c:pt>
                <c:pt idx="5">
                  <c:v>0.19179734620024125</c:v>
                </c:pt>
                <c:pt idx="6">
                  <c:v>0.28950542822677927</c:v>
                </c:pt>
                <c:pt idx="7">
                  <c:v>0.39324487334137515</c:v>
                </c:pt>
                <c:pt idx="8">
                  <c:v>0.64535585042219545</c:v>
                </c:pt>
                <c:pt idx="9">
                  <c:v>0.44028950542822676</c:v>
                </c:pt>
                <c:pt idx="10">
                  <c:v>0.62123039806996383</c:v>
                </c:pt>
              </c:numCache>
            </c:numRef>
          </c:val>
          <c:extLst>
            <c:ext xmlns:c16="http://schemas.microsoft.com/office/drawing/2014/chart" uri="{C3380CC4-5D6E-409C-BE32-E72D297353CC}">
              <c16:uniqueId val="{00000008-433C-457A-B252-FC6D89266C85}"/>
            </c:ext>
          </c:extLst>
        </c:ser>
        <c:ser>
          <c:idx val="2"/>
          <c:order val="2"/>
          <c:tx>
            <c:strRef>
              <c:f>'Q2'!$E$3</c:f>
              <c:strCache>
                <c:ptCount val="1"/>
                <c:pt idx="0">
                  <c:v>Estija</c:v>
                </c:pt>
              </c:strCache>
            </c:strRef>
          </c:tx>
          <c:spPr>
            <a:solidFill>
              <a:schemeClr val="accent6"/>
            </a:solidFill>
            <a:ln>
              <a:noFill/>
            </a:ln>
            <a:effectLst/>
            <a:sp3d/>
          </c:spPr>
          <c:invertIfNegative val="0"/>
          <c:dLbls>
            <c:dLbl>
              <c:idx val="1"/>
              <c:layout>
                <c:manualLayout>
                  <c:x val="0"/>
                  <c:y val="-4.5283016176913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3C-457A-B252-FC6D89266C85}"/>
                </c:ext>
              </c:extLst>
            </c:dLbl>
            <c:dLbl>
              <c:idx val="2"/>
              <c:layout>
                <c:manualLayout>
                  <c:x val="0"/>
                  <c:y val="-4.60652563322951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33C-457A-B252-FC6D89266C85}"/>
                </c:ext>
              </c:extLst>
            </c:dLbl>
            <c:dLbl>
              <c:idx val="3"/>
              <c:layout>
                <c:manualLayout>
                  <c:x val="0"/>
                  <c:y val="-4.6065256332296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33C-457A-B252-FC6D89266C85}"/>
                </c:ext>
              </c:extLst>
            </c:dLbl>
            <c:dLbl>
              <c:idx val="4"/>
              <c:layout>
                <c:manualLayout>
                  <c:x val="-4.6132079412560638E-3"/>
                  <c:y val="-6.90978844984427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33C-457A-B252-FC6D89266C85}"/>
                </c:ext>
              </c:extLst>
            </c:dLbl>
            <c:dLbl>
              <c:idx val="5"/>
              <c:layout>
                <c:manualLayout>
                  <c:x val="-2.3222271145432126E-3"/>
                  <c:y val="-6.7924524265368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33C-457A-B252-FC6D89266C85}"/>
                </c:ext>
              </c:extLst>
            </c:dLbl>
            <c:dLbl>
              <c:idx val="6"/>
              <c:layout>
                <c:manualLayout>
                  <c:x val="0"/>
                  <c:y val="-9.21305126645911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33C-457A-B252-FC6D89266C85}"/>
                </c:ext>
              </c:extLst>
            </c:dLbl>
            <c:dLbl>
              <c:idx val="7"/>
              <c:layout>
                <c:manualLayout>
                  <c:x val="-2.3066039706280319E-3"/>
                  <c:y val="-1.1516314083073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33C-457A-B252-FC6D89266C85}"/>
                </c:ext>
              </c:extLst>
            </c:dLbl>
            <c:dLbl>
              <c:idx val="8"/>
              <c:layout>
                <c:manualLayout>
                  <c:x val="-8.4574501911164739E-17"/>
                  <c:y val="-1.1516314083073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33C-457A-B252-FC6D89266C85}"/>
                </c:ext>
              </c:extLst>
            </c:dLbl>
            <c:dLbl>
              <c:idx val="9"/>
              <c:layout>
                <c:manualLayout>
                  <c:x val="0"/>
                  <c:y val="-1.612283971630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3C-457A-B252-FC6D89266C85}"/>
                </c:ext>
              </c:extLst>
            </c:dLbl>
            <c:dLbl>
              <c:idx val="10"/>
              <c:layout>
                <c:manualLayout>
                  <c:x val="-4.6132079412560638E-3"/>
                  <c:y val="-1.6122839716303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3C-457A-B252-FC6D89266C8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'Q2'!$B$4:$B$14</c:f>
              <c:strCache>
                <c:ptCount val="11"/>
                <c:pt idx="0">
                  <c:v>Kita</c:v>
                </c:pt>
                <c:pt idx="1">
                  <c:v>Sunku pasakyt</c:v>
                </c:pt>
                <c:pt idx="2">
                  <c:v>Marketingo triukas</c:v>
                </c:pt>
                <c:pt idx="3">
                  <c:v>Minimali kaina gamintojui</c:v>
                </c:pt>
                <c:pt idx="4">
                  <c:v>Didesnė kaina</c:v>
                </c:pt>
                <c:pt idx="5">
                  <c:v>Gera kaina</c:v>
                </c:pt>
                <c:pt idx="6">
                  <c:v>Kova su skurdu</c:v>
                </c:pt>
                <c:pt idx="7">
                  <c:v>Aplinkos tvarumas</c:v>
                </c:pt>
                <c:pt idx="8">
                  <c:v>Patikimumas </c:v>
                </c:pt>
                <c:pt idx="9">
                  <c:v>Vaikų ir prievartinio darbo uždraudimas</c:v>
                </c:pt>
                <c:pt idx="10">
                  <c:v>Tinkamas atlyginimas darbuotojams</c:v>
                </c:pt>
              </c:strCache>
            </c:strRef>
          </c:cat>
          <c:val>
            <c:numRef>
              <c:f>'Q2'!$E$4:$E$14</c:f>
              <c:numCache>
                <c:formatCode>0%</c:formatCode>
                <c:ptCount val="11"/>
                <c:pt idx="0">
                  <c:v>3.2503809040121887E-2</c:v>
                </c:pt>
                <c:pt idx="1">
                  <c:v>3.8090401218892837E-2</c:v>
                </c:pt>
                <c:pt idx="2">
                  <c:v>4.012188928390046E-2</c:v>
                </c:pt>
                <c:pt idx="3">
                  <c:v>7.110208227526664E-2</c:v>
                </c:pt>
                <c:pt idx="4">
                  <c:v>0.13001523616048755</c:v>
                </c:pt>
                <c:pt idx="5">
                  <c:v>0.17775520568816661</c:v>
                </c:pt>
                <c:pt idx="6">
                  <c:v>0.30726256983240224</c:v>
                </c:pt>
                <c:pt idx="7">
                  <c:v>0.61097003555104112</c:v>
                </c:pt>
                <c:pt idx="8">
                  <c:v>0.72574911122397157</c:v>
                </c:pt>
                <c:pt idx="9">
                  <c:v>0.76536312849162014</c:v>
                </c:pt>
                <c:pt idx="10">
                  <c:v>0.78770949720670391</c:v>
                </c:pt>
              </c:numCache>
            </c:numRef>
          </c:val>
          <c:extLst>
            <c:ext xmlns:c16="http://schemas.microsoft.com/office/drawing/2014/chart" uri="{C3380CC4-5D6E-409C-BE32-E72D297353CC}">
              <c16:uniqueId val="{00000013-433C-457A-B252-FC6D89266C85}"/>
            </c:ext>
          </c:extLst>
        </c:ser>
        <c:ser>
          <c:idx val="3"/>
          <c:order val="3"/>
          <c:tx>
            <c:strRef>
              <c:f>'Q2'!$F$3</c:f>
              <c:strCache>
                <c:ptCount val="1"/>
                <c:pt idx="0">
                  <c:v>Latvia</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'Q2'!$B$4:$B$14</c:f>
              <c:strCache>
                <c:ptCount val="11"/>
                <c:pt idx="0">
                  <c:v>Kita</c:v>
                </c:pt>
                <c:pt idx="1">
                  <c:v>Sunku pasakyt</c:v>
                </c:pt>
                <c:pt idx="2">
                  <c:v>Marketingo triukas</c:v>
                </c:pt>
                <c:pt idx="3">
                  <c:v>Minimali kaina gamintojui</c:v>
                </c:pt>
                <c:pt idx="4">
                  <c:v>Didesnė kaina</c:v>
                </c:pt>
                <c:pt idx="5">
                  <c:v>Gera kaina</c:v>
                </c:pt>
                <c:pt idx="6">
                  <c:v>Kova su skurdu</c:v>
                </c:pt>
                <c:pt idx="7">
                  <c:v>Aplinkos tvarumas</c:v>
                </c:pt>
                <c:pt idx="8">
                  <c:v>Patikimumas </c:v>
                </c:pt>
                <c:pt idx="9">
                  <c:v>Vaikų ir prievartinio darbo uždraudimas</c:v>
                </c:pt>
                <c:pt idx="10">
                  <c:v>Tinkamas atlyginimas darbuotojams</c:v>
                </c:pt>
              </c:strCache>
            </c:strRef>
          </c:cat>
          <c:val>
            <c:numRef>
              <c:f>'Q2'!$F$4:$F$14</c:f>
            </c:numRef>
          </c:val>
          <c:extLst>
            <c:ext xmlns:c16="http://schemas.microsoft.com/office/drawing/2014/chart" uri="{C3380CC4-5D6E-409C-BE32-E72D297353CC}">
              <c16:uniqueId val="{00000014-433C-457A-B252-FC6D89266C85}"/>
            </c:ext>
          </c:extLst>
        </c:ser>
        <c:ser>
          <c:idx val="4"/>
          <c:order val="4"/>
          <c:tx>
            <c:strRef>
              <c:f>'Q2'!$G$3</c:f>
              <c:strCache>
                <c:ptCount val="1"/>
                <c:pt idx="0">
                  <c:v>Estonia</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'Q2'!$B$4:$B$14</c:f>
              <c:strCache>
                <c:ptCount val="11"/>
                <c:pt idx="0">
                  <c:v>Kita</c:v>
                </c:pt>
                <c:pt idx="1">
                  <c:v>Sunku pasakyt</c:v>
                </c:pt>
                <c:pt idx="2">
                  <c:v>Marketingo triukas</c:v>
                </c:pt>
                <c:pt idx="3">
                  <c:v>Minimali kaina gamintojui</c:v>
                </c:pt>
                <c:pt idx="4">
                  <c:v>Didesnė kaina</c:v>
                </c:pt>
                <c:pt idx="5">
                  <c:v>Gera kaina</c:v>
                </c:pt>
                <c:pt idx="6">
                  <c:v>Kova su skurdu</c:v>
                </c:pt>
                <c:pt idx="7">
                  <c:v>Aplinkos tvarumas</c:v>
                </c:pt>
                <c:pt idx="8">
                  <c:v>Patikimumas </c:v>
                </c:pt>
                <c:pt idx="9">
                  <c:v>Vaikų ir prievartinio darbo uždraudimas</c:v>
                </c:pt>
                <c:pt idx="10">
                  <c:v>Tinkamas atlyginimas darbuotojams</c:v>
                </c:pt>
              </c:strCache>
            </c:strRef>
          </c:cat>
          <c:val>
            <c:numRef>
              <c:f>'Q2'!$G$4:$G$14</c:f>
            </c:numRef>
          </c:val>
          <c:extLst>
            <c:ext xmlns:c16="http://schemas.microsoft.com/office/drawing/2014/chart" uri="{C3380CC4-5D6E-409C-BE32-E72D297353CC}">
              <c16:uniqueId val="{00000015-433C-457A-B252-FC6D89266C85}"/>
            </c:ext>
          </c:extLst>
        </c:ser>
        <c:dLbls>
          <c:showLegendKey val="0"/>
          <c:showVal val="1"/>
          <c:showCatName val="0"/>
          <c:showSerName val="0"/>
          <c:showPercent val="0"/>
          <c:showBubbleSize val="0"/>
        </c:dLbls>
        <c:gapWidth val="150"/>
        <c:shape val="box"/>
        <c:axId val="166596656"/>
        <c:axId val="166597048"/>
        <c:axId val="0"/>
      </c:bar3DChart>
      <c:catAx>
        <c:axId val="16659665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597048"/>
        <c:crosses val="autoZero"/>
        <c:auto val="1"/>
        <c:lblAlgn val="ctr"/>
        <c:lblOffset val="100"/>
        <c:noMultiLvlLbl val="0"/>
      </c:catAx>
      <c:valAx>
        <c:axId val="166597048"/>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5966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Ar manote, kad sąžiningos prekybos sistema yra veiksminga ir naudinga besivystančių šalių ūkininkams ir darbuotojams?</a:t>
            </a:r>
            <a:endParaRPr lang="en-GB" b="1"/>
          </a:p>
        </c:rich>
      </c:tx>
      <c:layout>
        <c:manualLayout>
          <c:xMode val="edge"/>
          <c:yMode val="edge"/>
          <c:x val="0.10385588690515642"/>
          <c:y val="3.03396173768127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'Q3'!$B$3</c:f>
              <c:strCache>
                <c:ptCount val="1"/>
                <c:pt idx="0">
                  <c:v>Pilnai visiškai</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'Q3'!$A$4:$A$6</c:f>
              <c:strCache>
                <c:ptCount val="3"/>
                <c:pt idx="0">
                  <c:v>Estija</c:v>
                </c:pt>
                <c:pt idx="1">
                  <c:v>Latvija</c:v>
                </c:pt>
                <c:pt idx="2">
                  <c:v>Lietuva</c:v>
                </c:pt>
              </c:strCache>
            </c:strRef>
          </c:cat>
          <c:val>
            <c:numRef>
              <c:f>'Q3'!$B$4:$B$6</c:f>
              <c:numCache>
                <c:formatCode>0%</c:formatCode>
                <c:ptCount val="3"/>
                <c:pt idx="0" formatCode="0\%">
                  <c:v>5.8405281868969023</c:v>
                </c:pt>
                <c:pt idx="1">
                  <c:v>9.0470446320868522E-2</c:v>
                </c:pt>
                <c:pt idx="2">
                  <c:v>0.28686327077747992</c:v>
                </c:pt>
              </c:numCache>
            </c:numRef>
          </c:val>
          <c:extLst>
            <c:ext xmlns:c16="http://schemas.microsoft.com/office/drawing/2014/chart" uri="{C3380CC4-5D6E-409C-BE32-E72D297353CC}">
              <c16:uniqueId val="{00000000-8253-4671-8EA0-AA5247A5443C}"/>
            </c:ext>
          </c:extLst>
        </c:ser>
        <c:ser>
          <c:idx val="1"/>
          <c:order val="1"/>
          <c:tx>
            <c:strRef>
              <c:f>'Q3'!$C$3</c:f>
              <c:strCache>
                <c:ptCount val="1"/>
                <c:pt idx="0">
                  <c:v>Daugiau tikiu, nei netikiu</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'Q3'!$A$4:$A$6</c:f>
              <c:strCache>
                <c:ptCount val="3"/>
                <c:pt idx="0">
                  <c:v>Estija</c:v>
                </c:pt>
                <c:pt idx="1">
                  <c:v>Latvija</c:v>
                </c:pt>
                <c:pt idx="2">
                  <c:v>Lietuva</c:v>
                </c:pt>
              </c:strCache>
            </c:strRef>
          </c:cat>
          <c:val>
            <c:numRef>
              <c:f>'Q3'!$C$4:$C$6</c:f>
              <c:numCache>
                <c:formatCode>0%</c:formatCode>
                <c:ptCount val="3"/>
                <c:pt idx="0" formatCode="0\%">
                  <c:v>50.533265617064501</c:v>
                </c:pt>
                <c:pt idx="1">
                  <c:v>0.47285886610373945</c:v>
                </c:pt>
                <c:pt idx="2">
                  <c:v>0.4383378016085791</c:v>
                </c:pt>
              </c:numCache>
            </c:numRef>
          </c:val>
          <c:extLst>
            <c:ext xmlns:c16="http://schemas.microsoft.com/office/drawing/2014/chart" uri="{C3380CC4-5D6E-409C-BE32-E72D297353CC}">
              <c16:uniqueId val="{00000001-8253-4671-8EA0-AA5247A5443C}"/>
            </c:ext>
          </c:extLst>
        </c:ser>
        <c:ser>
          <c:idx val="2"/>
          <c:order val="2"/>
          <c:tx>
            <c:strRef>
              <c:f>'Q3'!$D$3</c:f>
              <c:strCache>
                <c:ptCount val="1"/>
                <c:pt idx="0">
                  <c:v>Daugiau netikiu, nei tikiu</c:v>
                </c:pt>
              </c:strCache>
            </c:strRef>
          </c:tx>
          <c:spPr>
            <a:solidFill>
              <a:srgbClr val="FFC000">
                <a:lumMod val="40000"/>
                <a:lumOff val="6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'Q3'!$A$4:$A$6</c:f>
              <c:strCache>
                <c:ptCount val="3"/>
                <c:pt idx="0">
                  <c:v>Estija</c:v>
                </c:pt>
                <c:pt idx="1">
                  <c:v>Latvija</c:v>
                </c:pt>
                <c:pt idx="2">
                  <c:v>Lietuva</c:v>
                </c:pt>
              </c:strCache>
            </c:strRef>
          </c:cat>
          <c:val>
            <c:numRef>
              <c:f>'Q3'!$D$4:$D$6</c:f>
              <c:numCache>
                <c:formatCode>0%</c:formatCode>
                <c:ptCount val="3"/>
                <c:pt idx="0" formatCode="0\%">
                  <c:v>24.58100558659218</c:v>
                </c:pt>
                <c:pt idx="1">
                  <c:v>0.14595898673100122</c:v>
                </c:pt>
                <c:pt idx="2">
                  <c:v>8.4450402144772119E-2</c:v>
                </c:pt>
              </c:numCache>
            </c:numRef>
          </c:val>
          <c:extLst>
            <c:ext xmlns:c16="http://schemas.microsoft.com/office/drawing/2014/chart" uri="{C3380CC4-5D6E-409C-BE32-E72D297353CC}">
              <c16:uniqueId val="{00000002-8253-4671-8EA0-AA5247A5443C}"/>
            </c:ext>
          </c:extLst>
        </c:ser>
        <c:ser>
          <c:idx val="3"/>
          <c:order val="3"/>
          <c:tx>
            <c:strRef>
              <c:f>'Q3'!$E$3</c:f>
              <c:strCache>
                <c:ptCount val="1"/>
                <c:pt idx="0">
                  <c:v>Visiškai netikiu</c:v>
                </c:pt>
              </c:strCache>
            </c:strRef>
          </c:tx>
          <c:spPr>
            <a:solidFill>
              <a:srgbClr val="00B0F0"/>
            </a:solidFill>
            <a:ln>
              <a:noFill/>
            </a:ln>
            <a:effectLst/>
            <a:sp3d/>
          </c:spPr>
          <c:invertIfNegative val="0"/>
          <c:dLbls>
            <c:dLbl>
              <c:idx val="0"/>
              <c:layout>
                <c:manualLayout>
                  <c:x val="1.1084171628360714E-2"/>
                  <c:y val="4.83497594882073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253-4671-8EA0-AA5247A5443C}"/>
                </c:ext>
              </c:extLst>
            </c:dLbl>
            <c:dLbl>
              <c:idx val="1"/>
              <c:layout>
                <c:manualLayout>
                  <c:x val="1.6626257442541124E-2"/>
                  <c:y val="3.806168582182528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53-4671-8EA0-AA5247A5443C}"/>
                </c:ext>
              </c:extLst>
            </c:dLbl>
            <c:dLbl>
              <c:idx val="2"/>
              <c:layout>
                <c:manualLayout>
                  <c:x val="1.1084171628360817E-2"/>
                  <c:y val="3.806168581296335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53-4671-8EA0-AA5247A544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'Q3'!$A$4:$A$6</c:f>
              <c:strCache>
                <c:ptCount val="3"/>
                <c:pt idx="0">
                  <c:v>Estija</c:v>
                </c:pt>
                <c:pt idx="1">
                  <c:v>Latvija</c:v>
                </c:pt>
                <c:pt idx="2">
                  <c:v>Lietuva</c:v>
                </c:pt>
              </c:strCache>
            </c:strRef>
          </c:cat>
          <c:val>
            <c:numRef>
              <c:f>'Q3'!$E$4:$E$6</c:f>
              <c:numCache>
                <c:formatCode>0%</c:formatCode>
                <c:ptCount val="3"/>
                <c:pt idx="0" formatCode="0\%">
                  <c:v>3.5043169121381412</c:v>
                </c:pt>
                <c:pt idx="1">
                  <c:v>1.5681544028950542E-2</c:v>
                </c:pt>
                <c:pt idx="2">
                  <c:v>1.876675603217158E-2</c:v>
                </c:pt>
              </c:numCache>
            </c:numRef>
          </c:val>
          <c:extLst>
            <c:ext xmlns:c16="http://schemas.microsoft.com/office/drawing/2014/chart" uri="{C3380CC4-5D6E-409C-BE32-E72D297353CC}">
              <c16:uniqueId val="{00000006-8253-4671-8EA0-AA5247A5443C}"/>
            </c:ext>
          </c:extLst>
        </c:ser>
        <c:ser>
          <c:idx val="4"/>
          <c:order val="4"/>
          <c:tx>
            <c:strRef>
              <c:f>'Q3'!$F$3</c:f>
              <c:strCache>
                <c:ptCount val="1"/>
                <c:pt idx="0">
                  <c:v>Sunku pasakyti</c:v>
                </c:pt>
              </c:strCache>
            </c:strRef>
          </c:tx>
          <c:spPr>
            <a:solidFill>
              <a:srgbClr val="5B9BD5">
                <a:lumMod val="60000"/>
                <a:lumOff val="4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'Q3'!$A$4:$A$6</c:f>
              <c:strCache>
                <c:ptCount val="3"/>
                <c:pt idx="0">
                  <c:v>Estija</c:v>
                </c:pt>
                <c:pt idx="1">
                  <c:v>Latvija</c:v>
                </c:pt>
                <c:pt idx="2">
                  <c:v>Lietuva</c:v>
                </c:pt>
              </c:strCache>
            </c:strRef>
          </c:cat>
          <c:val>
            <c:numRef>
              <c:f>'Q3'!$F$4:$F$6</c:f>
              <c:numCache>
                <c:formatCode>0%</c:formatCode>
                <c:ptCount val="3"/>
                <c:pt idx="0" formatCode="0\%">
                  <c:v>15.540883697308278</c:v>
                </c:pt>
                <c:pt idx="1">
                  <c:v>0.2750301568154403</c:v>
                </c:pt>
                <c:pt idx="2">
                  <c:v>0.17158176943699732</c:v>
                </c:pt>
              </c:numCache>
            </c:numRef>
          </c:val>
          <c:extLst>
            <c:ext xmlns:c16="http://schemas.microsoft.com/office/drawing/2014/chart" uri="{C3380CC4-5D6E-409C-BE32-E72D297353CC}">
              <c16:uniqueId val="{00000007-8253-4671-8EA0-AA5247A5443C}"/>
            </c:ext>
          </c:extLst>
        </c:ser>
        <c:dLbls>
          <c:showLegendKey val="0"/>
          <c:showVal val="1"/>
          <c:showCatName val="0"/>
          <c:showSerName val="0"/>
          <c:showPercent val="0"/>
          <c:showBubbleSize val="0"/>
        </c:dLbls>
        <c:gapWidth val="150"/>
        <c:shape val="box"/>
        <c:axId val="166925744"/>
        <c:axId val="166926136"/>
        <c:axId val="0"/>
      </c:bar3DChart>
      <c:catAx>
        <c:axId val="166925744"/>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926136"/>
        <c:crosses val="autoZero"/>
        <c:auto val="1"/>
        <c:lblAlgn val="ctr"/>
        <c:lblOffset val="100"/>
        <c:noMultiLvlLbl val="0"/>
      </c:catAx>
      <c:valAx>
        <c:axId val="16692613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92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Kaip dažnai perkate „Fairtrade“ ženklu pažymėtus produktus?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'Q4'!$C$3</c:f>
              <c:strCache>
                <c:ptCount val="1"/>
                <c:pt idx="0">
                  <c:v>Visada kai tik įmanoma</c:v>
                </c:pt>
              </c:strCache>
            </c:strRef>
          </c:tx>
          <c:spPr>
            <a:solidFill>
              <a:schemeClr val="accent6"/>
            </a:solidFill>
            <a:ln>
              <a:noFill/>
            </a:ln>
            <a:effectLst/>
            <a:sp3d/>
          </c:spPr>
          <c:invertIfNegative val="0"/>
          <c:dLbls>
            <c:dLbl>
              <c:idx val="2"/>
              <c:layout>
                <c:manualLayout>
                  <c:x val="7.474612801324007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35-4C5D-AA57-696C1FBAA7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'Q4'!$B$4:$B$6</c:f>
              <c:strCache>
                <c:ptCount val="3"/>
                <c:pt idx="0">
                  <c:v>Estija</c:v>
                </c:pt>
                <c:pt idx="1">
                  <c:v>Latvija</c:v>
                </c:pt>
                <c:pt idx="2">
                  <c:v>Lietuva</c:v>
                </c:pt>
              </c:strCache>
            </c:strRef>
          </c:cat>
          <c:val>
            <c:numRef>
              <c:f>'Q4'!$C$4:$C$6</c:f>
              <c:numCache>
                <c:formatCode>0%</c:formatCode>
                <c:ptCount val="3"/>
                <c:pt idx="0" formatCode="0\%">
                  <c:v>3.809040121889284</c:v>
                </c:pt>
                <c:pt idx="1">
                  <c:v>3.8600723763570564E-2</c:v>
                </c:pt>
                <c:pt idx="2">
                  <c:v>2.0107238605898123E-2</c:v>
                </c:pt>
              </c:numCache>
            </c:numRef>
          </c:val>
          <c:extLst>
            <c:ext xmlns:c16="http://schemas.microsoft.com/office/drawing/2014/chart" uri="{C3380CC4-5D6E-409C-BE32-E72D297353CC}">
              <c16:uniqueId val="{00000001-F035-4C5D-AA57-696C1FBAA737}"/>
            </c:ext>
          </c:extLst>
        </c:ser>
        <c:ser>
          <c:idx val="1"/>
          <c:order val="1"/>
          <c:tx>
            <c:strRef>
              <c:f>'Q4'!$D$3</c:f>
              <c:strCache>
                <c:ptCount val="1"/>
                <c:pt idx="0">
                  <c:v>Beveik kiekvieną kartą, kai tik įmanoma</c:v>
                </c:pt>
              </c:strCache>
            </c:strRef>
          </c:tx>
          <c:spPr>
            <a:solidFill>
              <a:srgbClr val="FFC000"/>
            </a:solidFill>
            <a:ln>
              <a:noFill/>
            </a:ln>
            <a:effectLst/>
            <a:sp3d/>
          </c:spPr>
          <c:invertIfNegative val="0"/>
          <c:dLbls>
            <c:dLbl>
              <c:idx val="1"/>
              <c:layout>
                <c:manualLayout>
                  <c:x val="4.9830742232829239E-3"/>
                  <c:y val="5.26276915089274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35-4C5D-AA57-696C1FBAA7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'Q4'!$B$4:$B$6</c:f>
              <c:strCache>
                <c:ptCount val="3"/>
                <c:pt idx="0">
                  <c:v>Estija</c:v>
                </c:pt>
                <c:pt idx="1">
                  <c:v>Latvija</c:v>
                </c:pt>
                <c:pt idx="2">
                  <c:v>Lietuva</c:v>
                </c:pt>
              </c:strCache>
            </c:strRef>
          </c:cat>
          <c:val>
            <c:numRef>
              <c:f>'Q4'!$D$4:$D$6</c:f>
              <c:numCache>
                <c:formatCode>0%</c:formatCode>
                <c:ptCount val="3"/>
                <c:pt idx="0" formatCode="0\%">
                  <c:v>7.2117826307770443</c:v>
                </c:pt>
                <c:pt idx="1">
                  <c:v>3.3775633293124246E-2</c:v>
                </c:pt>
                <c:pt idx="2">
                  <c:v>5.3619302949061663E-2</c:v>
                </c:pt>
              </c:numCache>
            </c:numRef>
          </c:val>
          <c:extLst>
            <c:ext xmlns:c16="http://schemas.microsoft.com/office/drawing/2014/chart" uri="{C3380CC4-5D6E-409C-BE32-E72D297353CC}">
              <c16:uniqueId val="{00000003-F035-4C5D-AA57-696C1FBAA737}"/>
            </c:ext>
          </c:extLst>
        </c:ser>
        <c:ser>
          <c:idx val="2"/>
          <c:order val="2"/>
          <c:tx>
            <c:strRef>
              <c:f>'Q4'!$E$3</c:f>
              <c:strCache>
                <c:ptCount val="1"/>
                <c:pt idx="0">
                  <c:v>Vienoje arba dviejose produktų grupėse, jei tokia galimybė yra</c:v>
                </c:pt>
              </c:strCache>
            </c:strRef>
          </c:tx>
          <c:spPr>
            <a:solidFill>
              <a:srgbClr val="FFC000">
                <a:lumMod val="40000"/>
                <a:lumOff val="60000"/>
              </a:srgbClr>
            </a:solidFill>
            <a:ln>
              <a:noFill/>
            </a:ln>
            <a:effectLst/>
            <a:sp3d/>
          </c:spPr>
          <c:invertIfNegative val="0"/>
          <c:dLbls>
            <c:dLbl>
              <c:idx val="1"/>
              <c:layout>
                <c:manualLayout>
                  <c:x val="1.4949222669848772E-2"/>
                  <c:y val="5.262769150892747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35-4C5D-AA57-696C1FBAA73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'Q4'!$B$4:$B$6</c:f>
              <c:strCache>
                <c:ptCount val="3"/>
                <c:pt idx="0">
                  <c:v>Estija</c:v>
                </c:pt>
                <c:pt idx="1">
                  <c:v>Latvija</c:v>
                </c:pt>
                <c:pt idx="2">
                  <c:v>Lietuva</c:v>
                </c:pt>
              </c:strCache>
            </c:strRef>
          </c:cat>
          <c:val>
            <c:numRef>
              <c:f>'Q4'!$E$4:$E$6</c:f>
              <c:numCache>
                <c:formatCode>0%</c:formatCode>
                <c:ptCount val="3"/>
                <c:pt idx="0" formatCode="0\%">
                  <c:v>16.455053326561707</c:v>
                </c:pt>
                <c:pt idx="1">
                  <c:v>5.790108564535585E-2</c:v>
                </c:pt>
                <c:pt idx="2">
                  <c:v>0.1032171581769437</c:v>
                </c:pt>
              </c:numCache>
            </c:numRef>
          </c:val>
          <c:extLst>
            <c:ext xmlns:c16="http://schemas.microsoft.com/office/drawing/2014/chart" uri="{C3380CC4-5D6E-409C-BE32-E72D297353CC}">
              <c16:uniqueId val="{00000005-F035-4C5D-AA57-696C1FBAA737}"/>
            </c:ext>
          </c:extLst>
        </c:ser>
        <c:ser>
          <c:idx val="3"/>
          <c:order val="3"/>
          <c:tx>
            <c:strRef>
              <c:f>'Q4'!$F$3</c:f>
              <c:strCache>
                <c:ptCount val="1"/>
                <c:pt idx="0">
                  <c:v>Neperku visai</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'Q4'!$B$4:$B$6</c:f>
              <c:strCache>
                <c:ptCount val="3"/>
                <c:pt idx="0">
                  <c:v>Estija</c:v>
                </c:pt>
                <c:pt idx="1">
                  <c:v>Latvija</c:v>
                </c:pt>
                <c:pt idx="2">
                  <c:v>Lietuva</c:v>
                </c:pt>
              </c:strCache>
            </c:strRef>
          </c:cat>
          <c:val>
            <c:numRef>
              <c:f>'Q4'!$F$4:$F$6</c:f>
              <c:numCache>
                <c:formatCode>0%</c:formatCode>
                <c:ptCount val="3"/>
                <c:pt idx="0" formatCode="0\%">
                  <c:v>13.052310817673947</c:v>
                </c:pt>
                <c:pt idx="1">
                  <c:v>0.22557297949336549</c:v>
                </c:pt>
                <c:pt idx="2">
                  <c:v>0.19436997319034852</c:v>
                </c:pt>
              </c:numCache>
            </c:numRef>
          </c:val>
          <c:extLst>
            <c:ext xmlns:c16="http://schemas.microsoft.com/office/drawing/2014/chart" uri="{C3380CC4-5D6E-409C-BE32-E72D297353CC}">
              <c16:uniqueId val="{00000006-F035-4C5D-AA57-696C1FBAA737}"/>
            </c:ext>
          </c:extLst>
        </c:ser>
        <c:ser>
          <c:idx val="4"/>
          <c:order val="4"/>
          <c:tx>
            <c:strRef>
              <c:f>'Q4'!$G$3</c:f>
              <c:strCache>
                <c:ptCount val="1"/>
                <c:pt idx="0">
                  <c:v>Sunku pasakyti</c:v>
                </c:pt>
              </c:strCache>
            </c:strRef>
          </c:tx>
          <c:spPr>
            <a:solidFill>
              <a:srgbClr val="5B9BD5">
                <a:lumMod val="60000"/>
                <a:lumOff val="4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'Q4'!$B$4:$B$6</c:f>
              <c:strCache>
                <c:ptCount val="3"/>
                <c:pt idx="0">
                  <c:v>Estija</c:v>
                </c:pt>
                <c:pt idx="1">
                  <c:v>Latvija</c:v>
                </c:pt>
                <c:pt idx="2">
                  <c:v>Lietuva</c:v>
                </c:pt>
              </c:strCache>
            </c:strRef>
          </c:cat>
          <c:val>
            <c:numRef>
              <c:f>'Q4'!$G$4:$G$6</c:f>
              <c:numCache>
                <c:formatCode>0%</c:formatCode>
                <c:ptCount val="3"/>
                <c:pt idx="0" formatCode="0\%">
                  <c:v>59.471813103098022</c:v>
                </c:pt>
                <c:pt idx="1">
                  <c:v>0.64414957780458382</c:v>
                </c:pt>
                <c:pt idx="2">
                  <c:v>0.62868632707774796</c:v>
                </c:pt>
              </c:numCache>
            </c:numRef>
          </c:val>
          <c:extLst>
            <c:ext xmlns:c16="http://schemas.microsoft.com/office/drawing/2014/chart" uri="{C3380CC4-5D6E-409C-BE32-E72D297353CC}">
              <c16:uniqueId val="{00000007-F035-4C5D-AA57-696C1FBAA737}"/>
            </c:ext>
          </c:extLst>
        </c:ser>
        <c:dLbls>
          <c:showLegendKey val="0"/>
          <c:showVal val="1"/>
          <c:showCatName val="0"/>
          <c:showSerName val="0"/>
          <c:showPercent val="0"/>
          <c:showBubbleSize val="0"/>
        </c:dLbls>
        <c:gapWidth val="150"/>
        <c:shape val="box"/>
        <c:axId val="166924960"/>
        <c:axId val="166924568"/>
        <c:axId val="0"/>
      </c:bar3DChart>
      <c:catAx>
        <c:axId val="166924960"/>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924568"/>
        <c:crosses val="autoZero"/>
        <c:auto val="1"/>
        <c:lblAlgn val="ctr"/>
        <c:lblOffset val="100"/>
        <c:noMultiLvlLbl val="0"/>
      </c:catAx>
      <c:valAx>
        <c:axId val="16692456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924960"/>
        <c:crosses val="autoZero"/>
        <c:crossBetween val="between"/>
      </c:valAx>
      <c:spPr>
        <a:noFill/>
        <a:ln>
          <a:noFill/>
        </a:ln>
        <a:effectLst/>
      </c:spPr>
    </c:plotArea>
    <c:legend>
      <c:legendPos val="b"/>
      <c:layout>
        <c:manualLayout>
          <c:xMode val="edge"/>
          <c:yMode val="edge"/>
          <c:x val="5.701158671472549E-2"/>
          <c:y val="0.65378937007874016"/>
          <c:w val="0.87549876501193735"/>
          <c:h val="0.3237747324853624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baseline="0">
                <a:effectLst/>
              </a:rPr>
              <a:t>Kokios yra priežastys pirkti produktus su “Fairtrade” ženklinimu</a:t>
            </a:r>
            <a:r>
              <a:rPr lang="en-GB" b="1"/>
              <a:t>?</a:t>
            </a:r>
          </a:p>
        </c:rich>
      </c:tx>
      <c:layout>
        <c:manualLayout>
          <c:xMode val="edge"/>
          <c:yMode val="edge"/>
          <c:x val="0.2310486504568893"/>
          <c:y val="9.962263026100148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'Q5'!$C$3</c:f>
              <c:strCache>
                <c:ptCount val="1"/>
                <c:pt idx="0">
                  <c:v>Estija</c:v>
                </c:pt>
              </c:strCache>
            </c:strRef>
          </c:tx>
          <c:spPr>
            <a:solidFill>
              <a:srgbClr val="70AD47"/>
            </a:solidFill>
            <a:ln>
              <a:noFill/>
            </a:ln>
            <a:effectLst/>
            <a:sp3d/>
          </c:spPr>
          <c:invertIfNegative val="0"/>
          <c:dLbls>
            <c:dLbl>
              <c:idx val="0"/>
              <c:layout>
                <c:manualLayout>
                  <c:x val="-1.83756982403605E-3"/>
                  <c:y val="7.4716972695751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00-4685-9C7F-2E10A1582F2A}"/>
                </c:ext>
              </c:extLst>
            </c:dLbl>
            <c:dLbl>
              <c:idx val="1"/>
              <c:layout>
                <c:manualLayout>
                  <c:x val="-1.8375698240361174E-3"/>
                  <c:y val="7.47169726957513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00-4685-9C7F-2E10A1582F2A}"/>
                </c:ext>
              </c:extLst>
            </c:dLbl>
            <c:dLbl>
              <c:idx val="3"/>
              <c:layout>
                <c:manualLayout>
                  <c:x val="0"/>
                  <c:y val="7.13400008589510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00-4685-9C7F-2E10A1582F2A}"/>
                </c:ext>
              </c:extLst>
            </c:dLbl>
            <c:dLbl>
              <c:idx val="4"/>
              <c:layout>
                <c:manualLayout>
                  <c:x val="6.7376781872321494E-17"/>
                  <c:y val="9.75968393740016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0-4685-9C7F-2E10A1582F2A}"/>
                </c:ext>
              </c:extLst>
            </c:dLbl>
            <c:dLbl>
              <c:idx val="5"/>
              <c:layout>
                <c:manualLayout>
                  <c:x val="-7.0211269100347923E-17"/>
                  <c:y val="-7.6744177614629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00-4685-9C7F-2E10A1582F2A}"/>
                </c:ext>
              </c:extLst>
            </c:dLbl>
            <c:dLbl>
              <c:idx val="6"/>
              <c:layout>
                <c:manualLayout>
                  <c:x val="-6.7376781872321494E-17"/>
                  <c:y val="9.962459133640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00-4685-9C7F-2E10A1582F2A}"/>
                </c:ext>
              </c:extLst>
            </c:dLbl>
            <c:dLbl>
              <c:idx val="7"/>
              <c:layout>
                <c:manualLayout>
                  <c:x val="-5.5899742190400597E-3"/>
                  <c:y val="2.28798666782500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00-4685-9C7F-2E10A1582F2A}"/>
                </c:ext>
              </c:extLst>
            </c:dLbl>
            <c:dLbl>
              <c:idx val="8"/>
              <c:layout>
                <c:manualLayout>
                  <c:x val="1.8246738431423491E-3"/>
                  <c:y val="1.1262974609398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00-4685-9C7F-2E10A1582F2A}"/>
                </c:ext>
              </c:extLst>
            </c:dLbl>
            <c:dLbl>
              <c:idx val="9"/>
              <c:layout>
                <c:manualLayout>
                  <c:x val="0"/>
                  <c:y val="9.96226302610014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00-4685-9C7F-2E10A1582F2A}"/>
                </c:ext>
              </c:extLst>
            </c:dLbl>
            <c:dLbl>
              <c:idx val="12"/>
              <c:layout>
                <c:manualLayout>
                  <c:x val="-1.83756982403605E-3"/>
                  <c:y val="1.4943394539150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600-4685-9C7F-2E10A1582F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'Q5'!$B$4:$B$16</c:f>
              <c:strCache>
                <c:ptCount val="13"/>
                <c:pt idx="0">
                  <c:v>Žinau, kad tai pagerins žmonių gyvenimą besivystančiose šalyse</c:v>
                </c:pt>
                <c:pt idx="1">
                  <c:v>Pasitikiu “Fairtrade” principais</c:v>
                </c:pt>
                <c:pt idx="2">
                  <c:v>Jie gaminami laikantis aplinkos tvarumo principų</c:v>
                </c:pt>
                <c:pt idx="3">
                  <c:v>Garantuota gera kokybė</c:v>
                </c:pt>
                <c:pt idx="4">
                  <c:v>Palaikau socialiai atsakingus produktus</c:v>
                </c:pt>
                <c:pt idx="5">
                  <c:v>Tai daro mane laimingą / leidžia man jaustis geriau</c:v>
                </c:pt>
                <c:pt idx="6">
                  <c:v>Mėgstu išbandyti kažką naujo</c:v>
                </c:pt>
                <c:pt idx="7">
                  <c:v>Jie turi nepriklausomos šalies garantiją / sąžiningos prekybos ženklą</c:v>
                </c:pt>
                <c:pt idx="8">
                  <c:v>Patinka skonis</c:v>
                </c:pt>
                <c:pt idx="9">
                  <c:v>Jie yra sveiki</c:v>
                </c:pt>
                <c:pt idx="10">
                  <c:v>Aš jų visai neperku</c:v>
                </c:pt>
                <c:pt idx="11">
                  <c:v>KITA…</c:v>
                </c:pt>
                <c:pt idx="12">
                  <c:v>Sunku pasakyti</c:v>
                </c:pt>
              </c:strCache>
            </c:strRef>
          </c:cat>
          <c:val>
            <c:numRef>
              <c:f>'Q5'!$C$4:$C$16</c:f>
              <c:numCache>
                <c:formatCode>0%</c:formatCode>
                <c:ptCount val="13"/>
                <c:pt idx="0">
                  <c:v>0.33671914677501269</c:v>
                </c:pt>
                <c:pt idx="1">
                  <c:v>0.27932960893854747</c:v>
                </c:pt>
                <c:pt idx="2">
                  <c:v>0.22803453529710513</c:v>
                </c:pt>
                <c:pt idx="3">
                  <c:v>0.2219400711020823</c:v>
                </c:pt>
                <c:pt idx="4">
                  <c:v>0.13255459624174709</c:v>
                </c:pt>
                <c:pt idx="5">
                  <c:v>0.13001523616048755</c:v>
                </c:pt>
                <c:pt idx="6">
                  <c:v>0.12442864398171662</c:v>
                </c:pt>
                <c:pt idx="7">
                  <c:v>0.11528694768918232</c:v>
                </c:pt>
                <c:pt idx="8">
                  <c:v>9.1416962925342807E-2</c:v>
                </c:pt>
                <c:pt idx="9">
                  <c:v>7.7704418486541388E-2</c:v>
                </c:pt>
                <c:pt idx="10">
                  <c:v>0.13001523616048755</c:v>
                </c:pt>
                <c:pt idx="11">
                  <c:v>4.2153377348908075E-2</c:v>
                </c:pt>
                <c:pt idx="12">
                  <c:v>0.33976637887252414</c:v>
                </c:pt>
              </c:numCache>
            </c:numRef>
          </c:val>
          <c:extLst>
            <c:ext xmlns:c16="http://schemas.microsoft.com/office/drawing/2014/chart" uri="{C3380CC4-5D6E-409C-BE32-E72D297353CC}">
              <c16:uniqueId val="{0000000A-F600-4685-9C7F-2E10A1582F2A}"/>
            </c:ext>
          </c:extLst>
        </c:ser>
        <c:ser>
          <c:idx val="1"/>
          <c:order val="1"/>
          <c:tx>
            <c:strRef>
              <c:f>'Q5'!$D$3</c:f>
              <c:strCache>
                <c:ptCount val="1"/>
                <c:pt idx="0">
                  <c:v>Latvija</c:v>
                </c:pt>
              </c:strCache>
            </c:strRef>
          </c:tx>
          <c:spPr>
            <a:solidFill>
              <a:srgbClr val="00B0F0"/>
            </a:solidFill>
            <a:ln>
              <a:noFill/>
            </a:ln>
            <a:effectLst/>
            <a:sp3d/>
          </c:spPr>
          <c:invertIfNegative val="0"/>
          <c:dLbls>
            <c:dLbl>
              <c:idx val="8"/>
              <c:layout>
                <c:manualLayout>
                  <c:x val="7.2986953725696635E-3"/>
                  <c:y val="4.50511889700500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600-4685-9C7F-2E10A1582F2A}"/>
                </c:ext>
              </c:extLst>
            </c:dLbl>
            <c:dLbl>
              <c:idx val="10"/>
              <c:layout>
                <c:manualLayout>
                  <c:x val="0"/>
                  <c:y val="2.25255944850250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600-4685-9C7F-2E10A1582F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'Q5'!$B$4:$B$16</c:f>
              <c:strCache>
                <c:ptCount val="13"/>
                <c:pt idx="0">
                  <c:v>Žinau, kad tai pagerins žmonių gyvenimą besivystančiose šalyse</c:v>
                </c:pt>
                <c:pt idx="1">
                  <c:v>Pasitikiu “Fairtrade” principais</c:v>
                </c:pt>
                <c:pt idx="2">
                  <c:v>Jie gaminami laikantis aplinkos tvarumo principų</c:v>
                </c:pt>
                <c:pt idx="3">
                  <c:v>Garantuota gera kokybė</c:v>
                </c:pt>
                <c:pt idx="4">
                  <c:v>Palaikau socialiai atsakingus produktus</c:v>
                </c:pt>
                <c:pt idx="5">
                  <c:v>Tai daro mane laimingą / leidžia man jaustis geriau</c:v>
                </c:pt>
                <c:pt idx="6">
                  <c:v>Mėgstu išbandyti kažką naujo</c:v>
                </c:pt>
                <c:pt idx="7">
                  <c:v>Jie turi nepriklausomos šalies garantiją / sąžiningos prekybos ženklą</c:v>
                </c:pt>
                <c:pt idx="8">
                  <c:v>Patinka skonis</c:v>
                </c:pt>
                <c:pt idx="9">
                  <c:v>Jie yra sveiki</c:v>
                </c:pt>
                <c:pt idx="10">
                  <c:v>Aš jų visai neperku</c:v>
                </c:pt>
                <c:pt idx="11">
                  <c:v>KITA…</c:v>
                </c:pt>
                <c:pt idx="12">
                  <c:v>Sunku pasakyti</c:v>
                </c:pt>
              </c:strCache>
            </c:strRef>
          </c:cat>
          <c:val>
            <c:numRef>
              <c:f>'Q5'!$D$4:$D$16</c:f>
              <c:numCache>
                <c:formatCode>0%</c:formatCode>
                <c:ptCount val="13"/>
                <c:pt idx="0">
                  <c:v>0.12907117008443908</c:v>
                </c:pt>
                <c:pt idx="1">
                  <c:v>0.1037394451145959</c:v>
                </c:pt>
                <c:pt idx="2">
                  <c:v>0.13027744270205066</c:v>
                </c:pt>
                <c:pt idx="3">
                  <c:v>0.1037394451145959</c:v>
                </c:pt>
                <c:pt idx="4">
                  <c:v>9.5295536791314833E-2</c:v>
                </c:pt>
                <c:pt idx="5">
                  <c:v>5.5488540410132688E-2</c:v>
                </c:pt>
                <c:pt idx="6">
                  <c:v>5.5488540410132688E-2</c:v>
                </c:pt>
                <c:pt idx="7">
                  <c:v>4.2219541616405308E-2</c:v>
                </c:pt>
                <c:pt idx="8">
                  <c:v>5.6694813027744269E-2</c:v>
                </c:pt>
                <c:pt idx="9">
                  <c:v>5.066344993968637E-2</c:v>
                </c:pt>
                <c:pt idx="10">
                  <c:v>0.28588661037394453</c:v>
                </c:pt>
                <c:pt idx="11">
                  <c:v>4.9457177322074788E-2</c:v>
                </c:pt>
                <c:pt idx="12">
                  <c:v>0.43425814234016885</c:v>
                </c:pt>
              </c:numCache>
            </c:numRef>
          </c:val>
          <c:extLst>
            <c:ext xmlns:c16="http://schemas.microsoft.com/office/drawing/2014/chart" uri="{C3380CC4-5D6E-409C-BE32-E72D297353CC}">
              <c16:uniqueId val="{0000000D-F600-4685-9C7F-2E10A1582F2A}"/>
            </c:ext>
          </c:extLst>
        </c:ser>
        <c:ser>
          <c:idx val="2"/>
          <c:order val="2"/>
          <c:tx>
            <c:strRef>
              <c:f>'Q5'!$E$3</c:f>
              <c:strCache>
                <c:ptCount val="1"/>
                <c:pt idx="0">
                  <c:v>Lietuva</c:v>
                </c:pt>
              </c:strCache>
            </c:strRef>
          </c:tx>
          <c:spPr>
            <a:solidFill>
              <a:srgbClr val="FFC000"/>
            </a:solidFill>
            <a:ln>
              <a:noFill/>
            </a:ln>
            <a:effectLst/>
            <a:sp3d/>
          </c:spPr>
          <c:invertIfNegative val="0"/>
          <c:dLbls>
            <c:dLbl>
              <c:idx val="9"/>
              <c:layout>
                <c:manualLayout>
                  <c:x val="9.1233692157120794E-3"/>
                  <c:y val="-2.25255944850241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00-4685-9C7F-2E10A1582F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'Q5'!$B$4:$B$16</c:f>
              <c:strCache>
                <c:ptCount val="13"/>
                <c:pt idx="0">
                  <c:v>Žinau, kad tai pagerins žmonių gyvenimą besivystančiose šalyse</c:v>
                </c:pt>
                <c:pt idx="1">
                  <c:v>Pasitikiu “Fairtrade” principais</c:v>
                </c:pt>
                <c:pt idx="2">
                  <c:v>Jie gaminami laikantis aplinkos tvarumo principų</c:v>
                </c:pt>
                <c:pt idx="3">
                  <c:v>Garantuota gera kokybė</c:v>
                </c:pt>
                <c:pt idx="4">
                  <c:v>Palaikau socialiai atsakingus produktus</c:v>
                </c:pt>
                <c:pt idx="5">
                  <c:v>Tai daro mane laimingą / leidžia man jaustis geriau</c:v>
                </c:pt>
                <c:pt idx="6">
                  <c:v>Mėgstu išbandyti kažką naujo</c:v>
                </c:pt>
                <c:pt idx="7">
                  <c:v>Jie turi nepriklausomos šalies garantiją / sąžiningos prekybos ženklą</c:v>
                </c:pt>
                <c:pt idx="8">
                  <c:v>Patinka skonis</c:v>
                </c:pt>
                <c:pt idx="9">
                  <c:v>Jie yra sveiki</c:v>
                </c:pt>
                <c:pt idx="10">
                  <c:v>Aš jų visai neperku</c:v>
                </c:pt>
                <c:pt idx="11">
                  <c:v>KITA…</c:v>
                </c:pt>
                <c:pt idx="12">
                  <c:v>Sunku pasakyti</c:v>
                </c:pt>
              </c:strCache>
            </c:strRef>
          </c:cat>
          <c:val>
            <c:numRef>
              <c:f>'Q5'!$E$4:$E$16</c:f>
              <c:numCache>
                <c:formatCode>0%</c:formatCode>
                <c:ptCount val="13"/>
                <c:pt idx="0">
                  <c:v>0.32837837837837841</c:v>
                </c:pt>
                <c:pt idx="1">
                  <c:v>0.19324324324324324</c:v>
                </c:pt>
                <c:pt idx="2">
                  <c:v>0.20270270270270271</c:v>
                </c:pt>
                <c:pt idx="3">
                  <c:v>0.18108108108108109</c:v>
                </c:pt>
                <c:pt idx="4">
                  <c:v>0.19729729729729731</c:v>
                </c:pt>
                <c:pt idx="5">
                  <c:v>6.0810810810810814E-2</c:v>
                </c:pt>
                <c:pt idx="6">
                  <c:v>7.1621621621621626E-2</c:v>
                </c:pt>
                <c:pt idx="7">
                  <c:v>0.18108108108108109</c:v>
                </c:pt>
                <c:pt idx="8">
                  <c:v>3.5135135135135137E-2</c:v>
                </c:pt>
                <c:pt idx="9">
                  <c:v>8.6486486486486491E-2</c:v>
                </c:pt>
                <c:pt idx="10">
                  <c:v>0.22837837837837838</c:v>
                </c:pt>
                <c:pt idx="11">
                  <c:v>5.4054054054054057E-3</c:v>
                </c:pt>
                <c:pt idx="12">
                  <c:v>0.35135135135135137</c:v>
                </c:pt>
              </c:numCache>
            </c:numRef>
          </c:val>
          <c:extLst>
            <c:ext xmlns:c16="http://schemas.microsoft.com/office/drawing/2014/chart" uri="{C3380CC4-5D6E-409C-BE32-E72D297353CC}">
              <c16:uniqueId val="{0000000F-F600-4685-9C7F-2E10A1582F2A}"/>
            </c:ext>
          </c:extLst>
        </c:ser>
        <c:dLbls>
          <c:showLegendKey val="0"/>
          <c:showVal val="1"/>
          <c:showCatName val="0"/>
          <c:showSerName val="0"/>
          <c:showPercent val="0"/>
          <c:showBubbleSize val="0"/>
        </c:dLbls>
        <c:gapWidth val="150"/>
        <c:shape val="box"/>
        <c:axId val="166926920"/>
        <c:axId val="166927312"/>
        <c:axId val="0"/>
      </c:bar3DChart>
      <c:catAx>
        <c:axId val="166926920"/>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6927312"/>
        <c:crosses val="autoZero"/>
        <c:auto val="1"/>
        <c:lblAlgn val="ctr"/>
        <c:lblOffset val="100"/>
        <c:noMultiLvlLbl val="0"/>
      </c:catAx>
      <c:valAx>
        <c:axId val="166927312"/>
        <c:scaling>
          <c:orientation val="minMax"/>
          <c:max val="0.8"/>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9269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Jei neperkate produktų su "Fairtrade" ženklinimu, kodėl?</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'Q6'!$C$4</c:f>
              <c:strCache>
                <c:ptCount val="1"/>
                <c:pt idx="0">
                  <c:v>Estija</c:v>
                </c:pt>
              </c:strCache>
            </c:strRef>
          </c:tx>
          <c:spPr>
            <a:solidFill>
              <a:schemeClr val="accent6"/>
            </a:solidFill>
            <a:ln>
              <a:noFill/>
            </a:ln>
            <a:effectLst/>
            <a:sp3d/>
          </c:spPr>
          <c:invertIfNegative val="0"/>
          <c:dLbls>
            <c:dLbl>
              <c:idx val="0"/>
              <c:layout>
                <c:manualLayout>
                  <c:x val="0"/>
                  <c:y val="1.5876514884128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38-44A6-870A-9C0084BAFAB6}"/>
                </c:ext>
              </c:extLst>
            </c:dLbl>
            <c:dLbl>
              <c:idx val="1"/>
              <c:layout>
                <c:manualLayout>
                  <c:x val="-4.1894571486160333E-3"/>
                  <c:y val="1.1783961935019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38-44A6-870A-9C0084BAFAB6}"/>
                </c:ext>
              </c:extLst>
            </c:dLbl>
            <c:dLbl>
              <c:idx val="2"/>
              <c:layout>
                <c:manualLayout>
                  <c:x val="-4.1894571486158789E-3"/>
                  <c:y val="7.07037716101160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38-44A6-870A-9C0084BAFAB6}"/>
                </c:ext>
              </c:extLst>
            </c:dLbl>
            <c:dLbl>
              <c:idx val="3"/>
              <c:layout>
                <c:manualLayout>
                  <c:x val="1.2031549302685955E-2"/>
                  <c:y val="5.57133354255203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38-44A6-870A-9C0084BAFAB6}"/>
                </c:ext>
              </c:extLst>
            </c:dLbl>
            <c:dLbl>
              <c:idx val="5"/>
              <c:layout>
                <c:manualLayout>
                  <c:x val="-7.6805827123822084E-17"/>
                  <c:y val="4.71358477400782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38-44A6-870A-9C0084BAFAB6}"/>
                </c:ext>
              </c:extLst>
            </c:dLbl>
            <c:dLbl>
              <c:idx val="12"/>
              <c:layout>
                <c:manualLayout>
                  <c:x val="-4.1894571486158789E-3"/>
                  <c:y val="1.64975467090270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38-44A6-870A-9C0084BAFA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'Q6'!$B$5:$B$17</c:f>
              <c:strCache>
                <c:ptCount val="13"/>
                <c:pt idx="0">
                  <c:v>Juos sunku rasti / pastebėti parduotuvių lentynose</c:v>
                </c:pt>
                <c:pt idx="1">
                  <c:v>Esu įpratęs naudoti kitus produktus</c:v>
                </c:pt>
                <c:pt idx="2">
                  <c:v>Jie per brangūs</c:v>
                </c:pt>
                <c:pt idx="3">
                  <c:v>Šių produktų neparduoda ten, kur paprastai apsiperku</c:v>
                </c:pt>
                <c:pt idx="4">
                  <c:v>Aš nežinau pakankamai apie “Fairtrade” ženklą  ir jo reikšmę</c:v>
                </c:pt>
                <c:pt idx="5">
                  <c:v>Nemačiau tokių sąžiningos prekybos produktų, kuriuos norėčiau įsigyti </c:v>
                </c:pt>
                <c:pt idx="6">
                  <c:v>Aš nepasitikiu sertifikavimo sistema</c:v>
                </c:pt>
                <c:pt idx="7">
                  <c:v>Netikiu sąžiningos prekybos principais</c:v>
                </c:pt>
                <c:pt idx="8">
                  <c:v>Yra svarbesnių sertifikuotų ženklų už sąžiningos prekybos ženklą</c:v>
                </c:pt>
                <c:pt idx="9">
                  <c:v>Prasta kokybė</c:v>
                </c:pt>
                <c:pt idx="10">
                  <c:v>Nekreipiu ypatingo dėmesio į ženklus ant etiketės</c:v>
                </c:pt>
                <c:pt idx="11">
                  <c:v>Kita</c:v>
                </c:pt>
                <c:pt idx="12">
                  <c:v>Sunku pasakyti</c:v>
                </c:pt>
              </c:strCache>
            </c:strRef>
          </c:cat>
          <c:val>
            <c:numRef>
              <c:f>'Q6'!$C$5:$C$18</c:f>
              <c:numCache>
                <c:formatCode>0%</c:formatCode>
                <c:ptCount val="14"/>
                <c:pt idx="0">
                  <c:v>0.39004570848146264</c:v>
                </c:pt>
                <c:pt idx="1">
                  <c:v>0.30929405789740988</c:v>
                </c:pt>
                <c:pt idx="2">
                  <c:v>0.22701879126460131</c:v>
                </c:pt>
                <c:pt idx="3">
                  <c:v>0.22600304723209749</c:v>
                </c:pt>
                <c:pt idx="4">
                  <c:v>0.18486541391569325</c:v>
                </c:pt>
                <c:pt idx="5">
                  <c:v>0.10005078720162519</c:v>
                </c:pt>
                <c:pt idx="6">
                  <c:v>2.5901472828847132E-2</c:v>
                </c:pt>
                <c:pt idx="7">
                  <c:v>1.7267648552564754E-2</c:v>
                </c:pt>
                <c:pt idx="8">
                  <c:v>1.4728288471305232E-2</c:v>
                </c:pt>
                <c:pt idx="9">
                  <c:v>6.6023362112747584E-3</c:v>
                </c:pt>
                <c:pt idx="11">
                  <c:v>3.4535297105129509E-2</c:v>
                </c:pt>
                <c:pt idx="12">
                  <c:v>0.30421533773489079</c:v>
                </c:pt>
              </c:numCache>
            </c:numRef>
          </c:val>
          <c:extLst>
            <c:ext xmlns:c16="http://schemas.microsoft.com/office/drawing/2014/chart" uri="{C3380CC4-5D6E-409C-BE32-E72D297353CC}">
              <c16:uniqueId val="{00000006-D738-44A6-870A-9C0084BAFAB6}"/>
            </c:ext>
          </c:extLst>
        </c:ser>
        <c:ser>
          <c:idx val="1"/>
          <c:order val="1"/>
          <c:tx>
            <c:strRef>
              <c:f>'Q6'!$D$4</c:f>
              <c:strCache>
                <c:ptCount val="1"/>
                <c:pt idx="0">
                  <c:v>Latvija</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'Q6'!$B$5:$B$17</c:f>
              <c:strCache>
                <c:ptCount val="13"/>
                <c:pt idx="0">
                  <c:v>Juos sunku rasti / pastebėti parduotuvių lentynose</c:v>
                </c:pt>
                <c:pt idx="1">
                  <c:v>Esu įpratęs naudoti kitus produktus</c:v>
                </c:pt>
                <c:pt idx="2">
                  <c:v>Jie per brangūs</c:v>
                </c:pt>
                <c:pt idx="3">
                  <c:v>Šių produktų neparduoda ten, kur paprastai apsiperku</c:v>
                </c:pt>
                <c:pt idx="4">
                  <c:v>Aš nežinau pakankamai apie “Fairtrade” ženklą  ir jo reikšmę</c:v>
                </c:pt>
                <c:pt idx="5">
                  <c:v>Nemačiau tokių sąžiningos prekybos produktų, kuriuos norėčiau įsigyti </c:v>
                </c:pt>
                <c:pt idx="6">
                  <c:v>Aš nepasitikiu sertifikavimo sistema</c:v>
                </c:pt>
                <c:pt idx="7">
                  <c:v>Netikiu sąžiningos prekybos principais</c:v>
                </c:pt>
                <c:pt idx="8">
                  <c:v>Yra svarbesnių sertifikuotų ženklų už sąžiningos prekybos ženklą</c:v>
                </c:pt>
                <c:pt idx="9">
                  <c:v>Prasta kokybė</c:v>
                </c:pt>
                <c:pt idx="10">
                  <c:v>Nekreipiu ypatingo dėmesio į ženklus ant etiketės</c:v>
                </c:pt>
                <c:pt idx="11">
                  <c:v>Kita</c:v>
                </c:pt>
                <c:pt idx="12">
                  <c:v>Sunku pasakyti</c:v>
                </c:pt>
              </c:strCache>
            </c:strRef>
          </c:cat>
          <c:val>
            <c:numRef>
              <c:f>'Q6'!$D$5:$D$17</c:f>
              <c:numCache>
                <c:formatCode>0%</c:formatCode>
                <c:ptCount val="13"/>
                <c:pt idx="0">
                  <c:v>0.26899879372738239</c:v>
                </c:pt>
                <c:pt idx="1">
                  <c:v>0.11700844390832328</c:v>
                </c:pt>
                <c:pt idx="2">
                  <c:v>6.3932448733413749E-2</c:v>
                </c:pt>
                <c:pt idx="3">
                  <c:v>0.12303980699638119</c:v>
                </c:pt>
                <c:pt idx="4">
                  <c:v>0.14837153196622438</c:v>
                </c:pt>
                <c:pt idx="5">
                  <c:v>2.7744270205066344E-2</c:v>
                </c:pt>
                <c:pt idx="6">
                  <c:v>1.2062726176115802E-2</c:v>
                </c:pt>
                <c:pt idx="7">
                  <c:v>2.5331724969843185E-2</c:v>
                </c:pt>
                <c:pt idx="8">
                  <c:v>7.2376357056694813E-3</c:v>
                </c:pt>
                <c:pt idx="9">
                  <c:v>1.2062726176115802E-2</c:v>
                </c:pt>
                <c:pt idx="10">
                  <c:v>0.40048250904704463</c:v>
                </c:pt>
                <c:pt idx="11">
                  <c:v>6.0313630880579013E-2</c:v>
                </c:pt>
                <c:pt idx="12">
                  <c:v>0.3546441495778046</c:v>
                </c:pt>
              </c:numCache>
            </c:numRef>
          </c:val>
          <c:extLst>
            <c:ext xmlns:c16="http://schemas.microsoft.com/office/drawing/2014/chart" uri="{C3380CC4-5D6E-409C-BE32-E72D297353CC}">
              <c16:uniqueId val="{00000007-D738-44A6-870A-9C0084BAFAB6}"/>
            </c:ext>
          </c:extLst>
        </c:ser>
        <c:ser>
          <c:idx val="2"/>
          <c:order val="2"/>
          <c:tx>
            <c:strRef>
              <c:f>'Q6'!$E$4</c:f>
              <c:strCache>
                <c:ptCount val="1"/>
                <c:pt idx="0">
                  <c:v>Lietuva</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'Q6'!$B$5:$B$17</c:f>
              <c:strCache>
                <c:ptCount val="13"/>
                <c:pt idx="0">
                  <c:v>Juos sunku rasti / pastebėti parduotuvių lentynose</c:v>
                </c:pt>
                <c:pt idx="1">
                  <c:v>Esu įpratęs naudoti kitus produktus</c:v>
                </c:pt>
                <c:pt idx="2">
                  <c:v>Jie per brangūs</c:v>
                </c:pt>
                <c:pt idx="3">
                  <c:v>Šių produktų neparduoda ten, kur paprastai apsiperku</c:v>
                </c:pt>
                <c:pt idx="4">
                  <c:v>Aš nežinau pakankamai apie “Fairtrade” ženklą  ir jo reikšmę</c:v>
                </c:pt>
                <c:pt idx="5">
                  <c:v>Nemačiau tokių sąžiningos prekybos produktų, kuriuos norėčiau įsigyti </c:v>
                </c:pt>
                <c:pt idx="6">
                  <c:v>Aš nepasitikiu sertifikavimo sistema</c:v>
                </c:pt>
                <c:pt idx="7">
                  <c:v>Netikiu sąžiningos prekybos principais</c:v>
                </c:pt>
                <c:pt idx="8">
                  <c:v>Yra svarbesnių sertifikuotų ženklų už sąžiningos prekybos ženklą</c:v>
                </c:pt>
                <c:pt idx="9">
                  <c:v>Prasta kokybė</c:v>
                </c:pt>
                <c:pt idx="10">
                  <c:v>Nekreipiu ypatingo dėmesio į ženklus ant etiketės</c:v>
                </c:pt>
                <c:pt idx="11">
                  <c:v>Kita</c:v>
                </c:pt>
                <c:pt idx="12">
                  <c:v>Sunku pasakyti</c:v>
                </c:pt>
              </c:strCache>
            </c:strRef>
          </c:cat>
          <c:val>
            <c:numRef>
              <c:f>'Q6'!$E$5:$E$17</c:f>
              <c:numCache>
                <c:formatCode>0%</c:formatCode>
                <c:ptCount val="13"/>
                <c:pt idx="0">
                  <c:v>0.26621621621621622</c:v>
                </c:pt>
                <c:pt idx="1">
                  <c:v>0.12972972972972974</c:v>
                </c:pt>
                <c:pt idx="2">
                  <c:v>7.9729729729729734E-2</c:v>
                </c:pt>
                <c:pt idx="3">
                  <c:v>0.12297297297297298</c:v>
                </c:pt>
                <c:pt idx="4">
                  <c:v>0.20135135135135135</c:v>
                </c:pt>
                <c:pt idx="5">
                  <c:v>8.513513513513514E-2</c:v>
                </c:pt>
                <c:pt idx="6">
                  <c:v>2.4324324324324326E-2</c:v>
                </c:pt>
                <c:pt idx="7">
                  <c:v>2.4324324324324326E-2</c:v>
                </c:pt>
                <c:pt idx="8">
                  <c:v>2.7027027027027029E-2</c:v>
                </c:pt>
                <c:pt idx="9">
                  <c:v>1.3513513513513514E-2</c:v>
                </c:pt>
                <c:pt idx="10">
                  <c:v>0.39594594594594601</c:v>
                </c:pt>
                <c:pt idx="11">
                  <c:v>1.3513513513513514E-3</c:v>
                </c:pt>
                <c:pt idx="12">
                  <c:v>0.3175675675675676</c:v>
                </c:pt>
              </c:numCache>
            </c:numRef>
          </c:val>
          <c:extLst>
            <c:ext xmlns:c16="http://schemas.microsoft.com/office/drawing/2014/chart" uri="{C3380CC4-5D6E-409C-BE32-E72D297353CC}">
              <c16:uniqueId val="{00000008-D738-44A6-870A-9C0084BAFAB6}"/>
            </c:ext>
          </c:extLst>
        </c:ser>
        <c:dLbls>
          <c:showLegendKey val="0"/>
          <c:showVal val="1"/>
          <c:showCatName val="0"/>
          <c:showSerName val="0"/>
          <c:showPercent val="0"/>
          <c:showBubbleSize val="0"/>
        </c:dLbls>
        <c:gapWidth val="150"/>
        <c:shape val="box"/>
        <c:axId val="166597832"/>
        <c:axId val="431709952"/>
        <c:axId val="0"/>
      </c:bar3DChart>
      <c:catAx>
        <c:axId val="166597832"/>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09952"/>
        <c:crosses val="autoZero"/>
        <c:auto val="1"/>
        <c:lblAlgn val="ctr"/>
        <c:lblOffset val="100"/>
        <c:noMultiLvlLbl val="0"/>
      </c:catAx>
      <c:valAx>
        <c:axId val="431709952"/>
        <c:scaling>
          <c:orientation val="minMax"/>
          <c:max val="0.8"/>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597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sz="1400" b="1" i="0" u="none" strike="noStrike" baseline="0">
                <a:effectLst/>
              </a:rPr>
              <a:t>Ar jūsų šeima ir/arba, draugai naudoja “Fairtrade” ženkleliu pažymėtus produktus?</a:t>
            </a:r>
            <a:endParaRPr lang="en-GB"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'Q6.5'!$C$1</c:f>
              <c:strCache>
                <c:ptCount val="1"/>
                <c:pt idx="0">
                  <c:v>Estija</c:v>
                </c:pt>
              </c:strCache>
            </c:strRef>
          </c:tx>
          <c:spPr>
            <a:solidFill>
              <a:srgbClr val="70AD47"/>
            </a:solidFill>
            <a:ln>
              <a:noFill/>
            </a:ln>
            <a:effectLst/>
            <a:sp3d/>
          </c:spPr>
          <c:invertIfNegative val="0"/>
          <c:dLbls>
            <c:dLbl>
              <c:idx val="3"/>
              <c:layout>
                <c:manualLayout>
                  <c:x val="0"/>
                  <c:y val="1.7937219730941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50-4EB7-88D3-D0C0171199B6}"/>
                </c:ext>
              </c:extLst>
            </c:dLbl>
            <c:dLbl>
              <c:idx val="4"/>
              <c:layout>
                <c:manualLayout>
                  <c:x val="0"/>
                  <c:y val="1.7937219730941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50-4EB7-88D3-D0C0171199B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'Q6.5'!$B$2:$B$6</c:f>
              <c:strCache>
                <c:ptCount val="5"/>
                <c:pt idx="0">
                  <c:v>Taip, mano šeima ir draugai naudoja</c:v>
                </c:pt>
                <c:pt idx="1">
                  <c:v>Mano šeima naudoja, bet draugai,-ne</c:v>
                </c:pt>
                <c:pt idx="2">
                  <c:v>Mano draugai naudoja, bet šeima,-ne</c:v>
                </c:pt>
                <c:pt idx="3">
                  <c:v>Ne, nė vienas to nedaro</c:v>
                </c:pt>
                <c:pt idx="4">
                  <c:v>Negaliu pasakyti</c:v>
                </c:pt>
              </c:strCache>
            </c:strRef>
          </c:cat>
          <c:val>
            <c:numRef>
              <c:f>'Q6.5'!$C$2:$C$6</c:f>
              <c:numCache>
                <c:formatCode>0%</c:formatCode>
                <c:ptCount val="5"/>
                <c:pt idx="0">
                  <c:v>0.13204672422549518</c:v>
                </c:pt>
                <c:pt idx="1">
                  <c:v>6.7546978161503304E-2</c:v>
                </c:pt>
                <c:pt idx="2">
                  <c:v>4.0629761300152362E-2</c:v>
                </c:pt>
                <c:pt idx="3">
                  <c:v>8.9385474860335198E-2</c:v>
                </c:pt>
                <c:pt idx="4">
                  <c:v>0.67039106145251393</c:v>
                </c:pt>
              </c:numCache>
            </c:numRef>
          </c:val>
          <c:extLst>
            <c:ext xmlns:c16="http://schemas.microsoft.com/office/drawing/2014/chart" uri="{C3380CC4-5D6E-409C-BE32-E72D297353CC}">
              <c16:uniqueId val="{00000002-3250-4EB7-88D3-D0C0171199B6}"/>
            </c:ext>
          </c:extLst>
        </c:ser>
        <c:ser>
          <c:idx val="1"/>
          <c:order val="1"/>
          <c:tx>
            <c:strRef>
              <c:f>'Q6.5'!$D$1</c:f>
              <c:strCache>
                <c:ptCount val="1"/>
                <c:pt idx="0">
                  <c:v>Latvija</c:v>
                </c:pt>
              </c:strCache>
            </c:strRef>
          </c:tx>
          <c:spPr>
            <a:solidFill>
              <a:srgbClr val="00B0F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'Q6.5'!$B$2:$B$6</c:f>
              <c:strCache>
                <c:ptCount val="5"/>
                <c:pt idx="0">
                  <c:v>Taip, mano šeima ir draugai naudoja</c:v>
                </c:pt>
                <c:pt idx="1">
                  <c:v>Mano šeima naudoja, bet draugai,-ne</c:v>
                </c:pt>
                <c:pt idx="2">
                  <c:v>Mano draugai naudoja, bet šeima,-ne</c:v>
                </c:pt>
                <c:pt idx="3">
                  <c:v>Ne, nė vienas to nedaro</c:v>
                </c:pt>
                <c:pt idx="4">
                  <c:v>Negaliu pasakyti</c:v>
                </c:pt>
              </c:strCache>
            </c:strRef>
          </c:cat>
          <c:val>
            <c:numRef>
              <c:f>'Q6.5'!$D$2:$D$6</c:f>
              <c:numCache>
                <c:formatCode>0%</c:formatCode>
                <c:ptCount val="5"/>
                <c:pt idx="0">
                  <c:v>5.4282267792521106E-2</c:v>
                </c:pt>
                <c:pt idx="1">
                  <c:v>2.8950542822677925E-2</c:v>
                </c:pt>
                <c:pt idx="2">
                  <c:v>2.7744270205066344E-2</c:v>
                </c:pt>
                <c:pt idx="3">
                  <c:v>0.20386007237635706</c:v>
                </c:pt>
                <c:pt idx="4">
                  <c:v>0.68516284680337758</c:v>
                </c:pt>
              </c:numCache>
            </c:numRef>
          </c:val>
          <c:extLst>
            <c:ext xmlns:c16="http://schemas.microsoft.com/office/drawing/2014/chart" uri="{C3380CC4-5D6E-409C-BE32-E72D297353CC}">
              <c16:uniqueId val="{00000003-3250-4EB7-88D3-D0C0171199B6}"/>
            </c:ext>
          </c:extLst>
        </c:ser>
        <c:ser>
          <c:idx val="2"/>
          <c:order val="2"/>
          <c:tx>
            <c:strRef>
              <c:f>'Q6.5'!$E$1</c:f>
              <c:strCache>
                <c:ptCount val="1"/>
                <c:pt idx="0">
                  <c:v>Lietuva</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'Q6.5'!$B$2:$B$6</c:f>
              <c:strCache>
                <c:ptCount val="5"/>
                <c:pt idx="0">
                  <c:v>Taip, mano šeima ir draugai naudoja</c:v>
                </c:pt>
                <c:pt idx="1">
                  <c:v>Mano šeima naudoja, bet draugai,-ne</c:v>
                </c:pt>
                <c:pt idx="2">
                  <c:v>Mano draugai naudoja, bet šeima,-ne</c:v>
                </c:pt>
                <c:pt idx="3">
                  <c:v>Ne, nė vienas to nedaro</c:v>
                </c:pt>
                <c:pt idx="4">
                  <c:v>Negaliu pasakyti</c:v>
                </c:pt>
              </c:strCache>
            </c:strRef>
          </c:cat>
          <c:val>
            <c:numRef>
              <c:f>'Q6.5'!$E$2:$E$6</c:f>
              <c:numCache>
                <c:formatCode>0%</c:formatCode>
                <c:ptCount val="5"/>
                <c:pt idx="0">
                  <c:v>0.20810810810810812</c:v>
                </c:pt>
                <c:pt idx="1">
                  <c:v>8.6486486486486491E-2</c:v>
                </c:pt>
                <c:pt idx="2">
                  <c:v>9.8648648648648654E-2</c:v>
                </c:pt>
                <c:pt idx="3">
                  <c:v>0.60675675675675678</c:v>
                </c:pt>
                <c:pt idx="4">
                  <c:v>0</c:v>
                </c:pt>
              </c:numCache>
            </c:numRef>
          </c:val>
          <c:extLst>
            <c:ext xmlns:c16="http://schemas.microsoft.com/office/drawing/2014/chart" uri="{C3380CC4-5D6E-409C-BE32-E72D297353CC}">
              <c16:uniqueId val="{00000004-3250-4EB7-88D3-D0C0171199B6}"/>
            </c:ext>
          </c:extLst>
        </c:ser>
        <c:dLbls>
          <c:showLegendKey val="0"/>
          <c:showVal val="1"/>
          <c:showCatName val="0"/>
          <c:showSerName val="0"/>
          <c:showPercent val="0"/>
          <c:showBubbleSize val="0"/>
        </c:dLbls>
        <c:gapWidth val="150"/>
        <c:shape val="box"/>
        <c:axId val="166597832"/>
        <c:axId val="431709952"/>
        <c:axId val="0"/>
      </c:bar3DChart>
      <c:catAx>
        <c:axId val="166597832"/>
        <c:scaling>
          <c:orientation val="maxMin"/>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1709952"/>
        <c:crosses val="autoZero"/>
        <c:auto val="1"/>
        <c:lblAlgn val="ctr"/>
        <c:lblOffset val="100"/>
        <c:noMultiLvlLbl val="0"/>
      </c:catAx>
      <c:valAx>
        <c:axId val="431709952"/>
        <c:scaling>
          <c:orientation val="minMax"/>
          <c:max val="0.8"/>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66597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Should we add here:</a:t>
            </a:r>
            <a:endParaRPr/>
          </a:p>
          <a:p>
            <a:pPr marL="0" lvl="0" indent="0" algn="l" rtl="0">
              <a:lnSpc>
                <a:spcPct val="100000"/>
              </a:lnSpc>
              <a:spcBef>
                <a:spcPts val="0"/>
              </a:spcBef>
              <a:spcAft>
                <a:spcPts val="0"/>
              </a:spcAft>
              <a:buSzPts val="1100"/>
              <a:buNone/>
            </a:pPr>
            <a:r>
              <a:rPr lang="en-US"/>
              <a:t>Estonia: research organised by Kristina Mänd and Jana Jesmin, Mondo NGO; data analysed by Rõõt Kampus</a:t>
            </a:r>
            <a:endParaRPr/>
          </a:p>
          <a:p>
            <a:pPr marL="0" lvl="0" indent="0" algn="l" rtl="0">
              <a:lnSpc>
                <a:spcPct val="100000"/>
              </a:lnSpc>
              <a:spcBef>
                <a:spcPts val="0"/>
              </a:spcBef>
              <a:spcAft>
                <a:spcPts val="0"/>
              </a:spcAft>
              <a:buSzPts val="1100"/>
              <a:buNone/>
            </a:pPr>
            <a:r>
              <a:rPr lang="en-US"/>
              <a:t>Latvia: research organised by Ariana Apine, Green Liberty; data analysed by Ruta Beinare</a:t>
            </a:r>
            <a:endParaRPr/>
          </a:p>
          <a:p>
            <a:pPr marL="0" lvl="0" indent="0" algn="l" rtl="0">
              <a:lnSpc>
                <a:spcPct val="100000"/>
              </a:lnSpc>
              <a:spcBef>
                <a:spcPts val="0"/>
              </a:spcBef>
              <a:spcAft>
                <a:spcPts val="0"/>
              </a:spcAft>
              <a:buSzPts val="1100"/>
              <a:buNone/>
            </a:pPr>
            <a:r>
              <a:rPr lang="en-US"/>
              <a:t>Lithuania: research organised by Tomas Kurapkaitis; data analysed by Neringa Kurapkaitiene</a:t>
            </a: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Rõõt, the spacing between the first three numbers is not even. I guess now it’s DONE.. (?)</a:t>
            </a: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itelslaid"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alew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itel ja vertikaalteks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altiitel ja teks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ealkiri ja sisu"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ühi" type="blank">
  <p:cSld name="BLANK">
    <p:spTree>
      <p:nvGrpSpPr>
        <p:cNvPr id="1" name="Shape 23"/>
        <p:cNvGrpSpPr/>
        <p:nvPr/>
      </p:nvGrpSpPr>
      <p:grpSpPr>
        <a:xfrm>
          <a:off x="0" y="0"/>
          <a:ext cx="0" cy="0"/>
          <a:chOff x="0" y="0"/>
          <a:chExt cx="0" cy="0"/>
        </a:xfrm>
      </p:grpSpPr>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aotise päis"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alew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ks sisu"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õrdlus"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inult pealkiri"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aldisega sisu"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alew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ldiallkirjaga pilt"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alew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aleway"/>
              <a:buNone/>
              <a:defRPr sz="44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aleway"/>
                <a:ea typeface="Raleway"/>
                <a:cs typeface="Raleway"/>
                <a:sym typeface="Ralewa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aleway"/>
                <a:ea typeface="Raleway"/>
                <a:cs typeface="Raleway"/>
                <a:sym typeface="Raleway"/>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Raleway"/>
                <a:ea typeface="Raleway"/>
                <a:cs typeface="Raleway"/>
                <a:sym typeface="Ralew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leway"/>
                <a:ea typeface="Raleway"/>
                <a:cs typeface="Raleway"/>
                <a:sym typeface="Raleway"/>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Raleway"/>
                <a:ea typeface="Raleway"/>
                <a:cs typeface="Raleway"/>
                <a:sym typeface="Ralewa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214438"/>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Raleway"/>
              <a:buNone/>
            </a:pPr>
            <a:endParaRPr dirty="0">
              <a:latin typeface="Raleway"/>
              <a:ea typeface="Raleway"/>
              <a:cs typeface="Raleway"/>
              <a:sym typeface="Raleway"/>
            </a:endParaRPr>
          </a:p>
        </p:txBody>
      </p:sp>
      <p:sp>
        <p:nvSpPr>
          <p:cNvPr id="85" name="Google Shape;85;p1"/>
          <p:cNvSpPr txBox="1">
            <a:spLocks noGrp="1"/>
          </p:cNvSpPr>
          <p:nvPr>
            <p:ph type="subTitle" idx="1"/>
          </p:nvPr>
        </p:nvSpPr>
        <p:spPr>
          <a:xfrm>
            <a:off x="1524000" y="3763963"/>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chemeClr val="dk1"/>
              </a:buClr>
              <a:buSzPts val="2400"/>
              <a:buNone/>
            </a:pPr>
            <a:endParaRPr dirty="0">
              <a:latin typeface="Raleway"/>
              <a:ea typeface="Raleway"/>
              <a:cs typeface="Raleway"/>
              <a:sym typeface="Raleway"/>
            </a:endParaRPr>
          </a:p>
        </p:txBody>
      </p:sp>
      <p:pic>
        <p:nvPicPr>
          <p:cNvPr id="3" name="Picture 2">
            <a:extLst>
              <a:ext uri="{FF2B5EF4-FFF2-40B4-BE49-F238E27FC236}">
                <a16:creationId xmlns:a16="http://schemas.microsoft.com/office/drawing/2014/main" id="{CA917D30-1A9D-002A-8A46-67F72FEDE382}"/>
              </a:ext>
            </a:extLst>
          </p:cNvPr>
          <p:cNvPicPr>
            <a:picLocks noChangeAspect="1"/>
          </p:cNvPicPr>
          <p:nvPr/>
        </p:nvPicPr>
        <p:blipFill>
          <a:blip r:embed="rId3"/>
          <a:stretch>
            <a:fillRect/>
          </a:stretch>
        </p:blipFill>
        <p:spPr>
          <a:xfrm>
            <a:off x="1524" y="0"/>
            <a:ext cx="12188952"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8" name="Google Shape;148;p10"/>
          <p:cNvSpPr txBox="1"/>
          <p:nvPr/>
        </p:nvSpPr>
        <p:spPr>
          <a:xfrm>
            <a:off x="6096000" y="344239"/>
            <a:ext cx="5863590" cy="6186269"/>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1800"/>
              <a:buFont typeface="Arial"/>
              <a:buChar char="•"/>
            </a:pPr>
            <a:r>
              <a:rPr lang="lt-LT" altLang="en-US" sz="1800" dirty="0">
                <a:solidFill>
                  <a:schemeClr val="tx1"/>
                </a:solidFill>
                <a:latin typeface="Arial Unicode MS"/>
              </a:rPr>
              <a:t>K</a:t>
            </a:r>
            <a:r>
              <a:rPr kumimoji="0" lang="lt-LT" altLang="en-US" sz="1800" b="0" i="0" u="none" strike="noStrike" cap="none" normalizeH="0" baseline="0" dirty="0">
                <a:ln>
                  <a:noFill/>
                </a:ln>
                <a:solidFill>
                  <a:schemeClr val="tx1"/>
                </a:solidFill>
                <a:effectLst/>
                <a:latin typeface="Arial Unicode MS"/>
              </a:rPr>
              <a:t>adangi lietuvių anketoje trūko vieno iš atsakymų, nežinome, kiek tai paveikė atsakymų variantus „Taip, mano šeima ir draugai naudoja“, „Mano šeima naudoja, bet mano draugai ne“ ir „Mano draugai naudoja, o mano šeima – ne.“Jei nepaveikė,- tai galima teigti, kad Sąžiningos prekybos ženklu pažymėtų gaminių, palyginti su kitomis Baltijos šalimis, daugiausia perka Lietuvos mokinių draugai ir šeimos (tačiau užtikrinta pasakyti  taip negalime).</a:t>
            </a:r>
            <a:endParaRPr kumimoji="0" lang="lt-LT" altLang="en-US" sz="4000" b="0" i="0" u="none" strike="noStrike" cap="none" normalizeH="0" baseline="0" dirty="0">
              <a:ln>
                <a:noFill/>
              </a:ln>
              <a:solidFill>
                <a:schemeClr val="tx1"/>
              </a:solidFill>
              <a:effectLst/>
              <a:latin typeface="Arial" panose="020B0604020202020204" pitchFamily="34" charset="0"/>
            </a:endParaRPr>
          </a:p>
          <a:p>
            <a:pPr marL="285750" marR="0" lvl="0" indent="-285750" algn="l" rtl="0">
              <a:lnSpc>
                <a:spcPct val="100000"/>
              </a:lnSpc>
              <a:spcBef>
                <a:spcPts val="0"/>
              </a:spcBef>
              <a:spcAft>
                <a:spcPts val="0"/>
              </a:spcAft>
              <a:buClr>
                <a:schemeClr val="dk1"/>
              </a:buClr>
              <a:buSzPts val="1800"/>
              <a:buFont typeface="Arial"/>
              <a:buChar char="•"/>
            </a:pPr>
            <a:endParaRPr kumimoji="0" lang="lt-LT" altLang="en-US" sz="1800" normalizeH="0" baseline="0" dirty="0">
              <a:ln>
                <a:noFill/>
              </a:ln>
              <a:solidFill>
                <a:schemeClr val="dk1"/>
              </a:solidFill>
              <a:effectLst/>
              <a:latin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marL="285750" indent="-285750">
              <a:buClr>
                <a:schemeClr val="dk1"/>
              </a:buClr>
              <a:buSzPts val="1800"/>
              <a:buFont typeface="Arial"/>
              <a:buChar char="•"/>
            </a:pPr>
            <a:r>
              <a:rPr kumimoji="0" lang="lt-LT" altLang="en-US" sz="1800" b="0" i="0" u="none" strike="noStrike" cap="none" normalizeH="0" baseline="0" dirty="0">
                <a:ln>
                  <a:noFill/>
                </a:ln>
                <a:solidFill>
                  <a:schemeClr val="tx1"/>
                </a:solidFill>
                <a:effectLst/>
                <a:latin typeface="Arial Unicode MS"/>
              </a:rPr>
              <a:t>Tačiau galima teigti, kad estų draugai ir/ar šeimos perka daugiau sąžiningos prekybos ženklu pažymėtų produktų (24 proc.) nei šeimos ir/ar draugai (11 proc.) iš Latvijos</a:t>
            </a:r>
            <a:r>
              <a:rPr kumimoji="0" lang="lt-LT" altLang="en-US" sz="1400" b="0" i="0" u="none" strike="noStrike" cap="none" normalizeH="0" baseline="0" dirty="0">
                <a:ln>
                  <a:noFill/>
                </a:ln>
                <a:solidFill>
                  <a:schemeClr val="tx1"/>
                </a:solidFill>
                <a:effectLst/>
              </a:rPr>
              <a:t> </a:t>
            </a: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Raleway"/>
                <a:ea typeface="Raleway"/>
                <a:cs typeface="Raleway"/>
                <a:sym typeface="Raleway"/>
              </a:rPr>
              <a:t>N</a:t>
            </a:r>
            <a:r>
              <a:rPr lang="lt-LT" sz="1800" b="0" i="0" u="none" strike="noStrike" cap="none" dirty="0">
                <a:solidFill>
                  <a:schemeClr val="dk1"/>
                </a:solidFill>
                <a:latin typeface="Raleway"/>
                <a:ea typeface="Raleway"/>
                <a:cs typeface="Raleway"/>
                <a:sym typeface="Raleway"/>
              </a:rPr>
              <a:t>epaisant to, daugiausiai estų ir latvių negali atsakyti į šį klausimą</a:t>
            </a:r>
            <a:r>
              <a:rPr lang="en-US"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indent="-285750">
              <a:buClr>
                <a:schemeClr val="dk1"/>
              </a:buClr>
              <a:buSzPts val="1800"/>
              <a:buFont typeface="Arial"/>
              <a:buChar char="•"/>
            </a:pPr>
            <a:r>
              <a:rPr kumimoji="0" lang="lt-LT" altLang="en-US" sz="1800" b="0" i="0" u="none" strike="noStrike" cap="none" normalizeH="0" baseline="0" dirty="0">
                <a:ln>
                  <a:noFill/>
                </a:ln>
                <a:solidFill>
                  <a:schemeClr val="tx1"/>
                </a:solidFill>
                <a:effectLst/>
                <a:latin typeface="Arial Unicode MS"/>
              </a:rPr>
              <a:t>Atrodo, kad Latvijoje nėra lyčių skirtumo šiuo klausimu, tačiau Estijoje ir Lietuvoje moterys dažniau teigė, kad jų šeima/draugės naudoja sąžiningos prekybos ženklu pažymėtus produktus</a:t>
            </a:r>
            <a:r>
              <a:rPr kumimoji="0" lang="lt-LT" altLang="en-US" sz="1400" b="0" i="0" u="none" strike="noStrike" cap="none" normalizeH="0" baseline="0" dirty="0">
                <a:ln>
                  <a:noFill/>
                </a:ln>
                <a:solidFill>
                  <a:schemeClr val="tx1"/>
                </a:solidFill>
                <a:effectLst/>
              </a:rPr>
              <a:t> </a:t>
            </a:r>
            <a:endParaRPr sz="1800" b="0" i="0" u="none" strike="noStrike" cap="none" dirty="0">
              <a:solidFill>
                <a:schemeClr val="dk1"/>
              </a:solidFill>
              <a:latin typeface="Raleway"/>
              <a:ea typeface="Raleway"/>
              <a:cs typeface="Raleway"/>
              <a:sym typeface="Raleway"/>
            </a:endParaRPr>
          </a:p>
        </p:txBody>
      </p:sp>
      <p:graphicFrame>
        <p:nvGraphicFramePr>
          <p:cNvPr id="5" name="Diagramm 1">
            <a:extLst>
              <a:ext uri="{FF2B5EF4-FFF2-40B4-BE49-F238E27FC236}">
                <a16:creationId xmlns:a16="http://schemas.microsoft.com/office/drawing/2014/main" id="{4890B568-50B6-4FB2-83B2-02C51F40806E}"/>
              </a:ext>
            </a:extLst>
          </p:cNvPr>
          <p:cNvGraphicFramePr>
            <a:graphicFrameLocks/>
          </p:cNvGraphicFramePr>
          <p:nvPr>
            <p:extLst>
              <p:ext uri="{D42A27DB-BD31-4B8C-83A1-F6EECF244321}">
                <p14:modId xmlns:p14="http://schemas.microsoft.com/office/powerpoint/2010/main" val="1423928383"/>
              </p:ext>
            </p:extLst>
          </p:nvPr>
        </p:nvGraphicFramePr>
        <p:xfrm>
          <a:off x="232410" y="1327914"/>
          <a:ext cx="5863590" cy="451186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5">
            <a:extLst>
              <a:ext uri="{FF2B5EF4-FFF2-40B4-BE49-F238E27FC236}">
                <a16:creationId xmlns:a16="http://schemas.microsoft.com/office/drawing/2014/main" id="{15411081-4C36-9579-0034-C7B392909C9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en-US" sz="1000" b="0" i="0" u="none" strike="noStrike" cap="none" normalizeH="0" baseline="0" dirty="0">
                <a:ln>
                  <a:noFill/>
                </a:ln>
                <a:solidFill>
                  <a:schemeClr val="tx1"/>
                </a:solidFill>
                <a:effectLst/>
                <a:latin typeface="Arial Unicode MS"/>
              </a:rPr>
              <a:t>Atrodo, kad Latvijoje nėra lyčių skirtumo šiuo klausimu, tačiau Estijoje ir Lietuvoje moterys dažniau teigė, kad jų šeima/draugės naudoja sąžiningos prekybos ženklu pažymėtus produktus</a:t>
            </a:r>
            <a:r>
              <a:rPr kumimoji="0" lang="lt-LT" altLang="en-US" sz="800" b="0" i="0" u="none" strike="noStrike" cap="none" normalizeH="0" baseline="0" dirty="0">
                <a:ln>
                  <a:noFill/>
                </a:ln>
                <a:solidFill>
                  <a:schemeClr val="tx1"/>
                </a:solidFill>
                <a:effectLst/>
              </a:rPr>
              <a:t> </a:t>
            </a: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11"/>
          <p:cNvSpPr txBox="1"/>
          <p:nvPr/>
        </p:nvSpPr>
        <p:spPr>
          <a:xfrm>
            <a:off x="6205330" y="394692"/>
            <a:ext cx="5867400" cy="480127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Labaiusiai pasiruošę pirkti Fairtrade produktus yra estai</a:t>
            </a:r>
            <a:r>
              <a:rPr lang="en-US"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 (75%) </a:t>
            </a:r>
            <a:r>
              <a:rPr lang="lt-LT"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ir latviai</a:t>
            </a:r>
            <a:r>
              <a:rPr lang="en-US"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 (71%).</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 Lietuvoje daugiausiai neapsisprendusių šiuo klausimu respondentų</a:t>
            </a:r>
          </a:p>
          <a:p>
            <a:pPr marL="285750" marR="0" lvl="0" indent="-285750" algn="l" rtl="0">
              <a:lnSpc>
                <a:spcPct val="100000"/>
              </a:lnSpc>
              <a:spcBef>
                <a:spcPts val="0"/>
              </a:spcBef>
              <a:spcAft>
                <a:spcPts val="0"/>
              </a:spcAft>
              <a:buClr>
                <a:schemeClr val="dk1"/>
              </a:buClr>
              <a:buSzPts val="1800"/>
              <a:buFont typeface="Arial"/>
              <a:buChar char="•"/>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dirty="0">
                <a:solidFill>
                  <a:schemeClr val="dk1"/>
                </a:solidFill>
                <a:latin typeface="Raleway"/>
                <a:ea typeface="Raleway"/>
                <a:cs typeface="Raleway"/>
                <a:sym typeface="Raleway"/>
              </a:rPr>
              <a:t>Atrodo, kas visose šalyse daugiaui merginų nei vaikinų yra pasiruošę pirkti Fairtrade ateityje</a:t>
            </a:r>
            <a:r>
              <a:rPr lang="en-US" sz="1800" b="0" i="0" u="none" strike="noStrike" cap="none" dirty="0">
                <a:solidFill>
                  <a:schemeClr val="dk1"/>
                </a:solidFill>
                <a:latin typeface="Raleway"/>
                <a:ea typeface="Raleway"/>
                <a:cs typeface="Raleway"/>
                <a:sym typeface="Raleway"/>
              </a:rPr>
              <a:t>. </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Tie, kurie jau perka </a:t>
            </a:r>
            <a:r>
              <a:rPr lang="en-US" sz="1800" b="0" i="0" u="none" strike="noStrike" cap="none" dirty="0">
                <a:solidFill>
                  <a:schemeClr val="dk1"/>
                </a:solidFill>
                <a:latin typeface="Raleway"/>
                <a:ea typeface="Raleway"/>
                <a:cs typeface="Raleway"/>
                <a:sym typeface="Raleway"/>
              </a:rPr>
              <a:t>Fairtrade </a:t>
            </a:r>
            <a:r>
              <a:rPr lang="lt-LT" sz="1800" b="0" i="0" u="none" strike="noStrike" cap="none" dirty="0">
                <a:solidFill>
                  <a:schemeClr val="dk1"/>
                </a:solidFill>
                <a:latin typeface="Raleway"/>
                <a:ea typeface="Raleway"/>
                <a:cs typeface="Raleway"/>
                <a:sym typeface="Raleway"/>
              </a:rPr>
              <a:t> produktus,- yra labiau pasiruošę pirkti juos ir ateityje, lyginant su tias, kurie dabar neperka.</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Tie, kurie tiki sąžiningos prekybos sitema ir tiki kad vartotojai gali daryti įtaką, taip pat yra daugiau pasiruošę pirkti Fairtrade produktus ir ateityje</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Šeimos ir draugai atrodo daro pozityvią įtaką visose trijose  šalyse.</a:t>
            </a:r>
            <a:endParaRPr sz="1400" b="0" i="0" u="none" strike="noStrike" cap="none" dirty="0">
              <a:solidFill>
                <a:srgbClr val="000000"/>
              </a:solidFill>
              <a:latin typeface="Arial"/>
              <a:ea typeface="Arial"/>
              <a:cs typeface="Arial"/>
              <a:sym typeface="Arial"/>
            </a:endParaRPr>
          </a:p>
        </p:txBody>
      </p:sp>
      <p:graphicFrame>
        <p:nvGraphicFramePr>
          <p:cNvPr id="4" name="Diagramm 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538333769"/>
              </p:ext>
            </p:extLst>
          </p:nvPr>
        </p:nvGraphicFramePr>
        <p:xfrm>
          <a:off x="119270" y="1000461"/>
          <a:ext cx="5722132" cy="446442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12"/>
          <p:cNvSpPr txBox="1"/>
          <p:nvPr/>
        </p:nvSpPr>
        <p:spPr>
          <a:xfrm>
            <a:off x="6647900" y="502882"/>
            <a:ext cx="5227320" cy="563227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Visų trijų šalių mokiniai mano, kad sąžiningos prekybos konceptas turi labiausiai būti  remiamas verslo, kuris naudoja žaliavas iš besivystančių šalių. </a:t>
            </a:r>
            <a:r>
              <a:rPr lang="en-US" sz="1800" b="0" i="0" u="none" strike="noStrike" cap="none"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Latviams taip pat svarbu, kad  visos institucijos, vykdančios viešuosius pirkimus,- remtų sąžiningos prekybos konceptą)</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Latvijos ir Estijos mokiniai  daugiausiai negali atsakyti į šį klausimą</a:t>
            </a:r>
            <a:r>
              <a:rPr lang="en-US" sz="1800" b="0" i="0" u="none" strike="noStrike" cap="none"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 bet lietuviai neatrodo turintys šį iššūkį.</a:t>
            </a: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Tie, kurie tiki, kad vartotojai gali padaryti pokytį, tie kurie matė Fairtrade ženklą ant produktų, tie kurių šeimos ar draugai naudoja Fairtrade produktus, tie kurie tiki sąžiningos prekybos sistema ir tie, kurie perka Fairtrade produktus, padalina atsakomybę už Fairtrade idėją platesniam ratui šalių</a:t>
            </a:r>
          </a:p>
        </p:txBody>
      </p:sp>
      <p:graphicFrame>
        <p:nvGraphicFramePr>
          <p:cNvPr id="4" name="Diagramm 1">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847999050"/>
              </p:ext>
            </p:extLst>
          </p:nvPr>
        </p:nvGraphicFramePr>
        <p:xfrm>
          <a:off x="316780" y="688489"/>
          <a:ext cx="6232750" cy="52610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8" name="Google Shape;168;p13"/>
          <p:cNvSpPr txBox="1"/>
          <p:nvPr/>
        </p:nvSpPr>
        <p:spPr>
          <a:xfrm>
            <a:off x="1" y="5007679"/>
            <a:ext cx="12191999"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lt-LT" sz="1400" b="0" i="0" u="none" strike="noStrike" cap="none" dirty="0">
                <a:solidFill>
                  <a:schemeClr val="dk1"/>
                </a:solidFill>
                <a:latin typeface="Raleway"/>
                <a:ea typeface="Raleway"/>
                <a:cs typeface="Raleway"/>
                <a:sym typeface="Raleway"/>
              </a:rPr>
              <a:t>Visų šalių mokiniai  mano, kad svarbiausia, kad verslas  savo veikloje atsižvelgtų į smulkiuosius ūkininkus ir plantacijų darbuotojus besivystančiose šalyse.</a:t>
            </a:r>
            <a:endParaRPr lang="lt-LT"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400"/>
              <a:buFont typeface="Arial"/>
              <a:buChar char="•"/>
            </a:pPr>
            <a:r>
              <a:rPr lang="lt-LT" sz="1400" b="0" i="0" u="none" strike="noStrike" cap="none" dirty="0">
                <a:solidFill>
                  <a:schemeClr val="dk1"/>
                </a:solidFill>
                <a:latin typeface="Raleway"/>
                <a:ea typeface="Raleway"/>
                <a:cs typeface="Raleway"/>
                <a:sym typeface="Raleway"/>
              </a:rPr>
              <a:t>Tiek estai, tiek lietuviai mano, kad savivaldybių ir verslo socialinė atsakomybė ir dėmesys smulkiems ūkininkams bei plantacijų darbuotojams -besivystančiose šalyse</a:t>
            </a:r>
            <a:r>
              <a:rPr lang="en-US" sz="1400" b="0" i="0" u="none" strike="noStrike" cap="none" dirty="0">
                <a:solidFill>
                  <a:schemeClr val="dk1"/>
                </a:solidFill>
                <a:latin typeface="Raleway"/>
                <a:ea typeface="Raleway"/>
                <a:cs typeface="Raleway"/>
                <a:sym typeface="Raleway"/>
              </a:rPr>
              <a:t>’</a:t>
            </a:r>
            <a:r>
              <a:rPr lang="lt-LT" sz="1400" b="0" i="0" u="none" strike="noStrike" cap="none" dirty="0">
                <a:solidFill>
                  <a:schemeClr val="dk1"/>
                </a:solidFill>
                <a:latin typeface="Raleway"/>
                <a:ea typeface="Raleway"/>
                <a:cs typeface="Raleway"/>
                <a:sym typeface="Raleway"/>
              </a:rPr>
              <a:t> yra svarbus</a:t>
            </a:r>
            <a:endParaRPr lang="lt-LT"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400"/>
              <a:buFont typeface="Arial"/>
              <a:buChar char="•"/>
            </a:pPr>
            <a:r>
              <a:rPr lang="lt-LT" sz="1400" b="0" i="0" u="none" strike="noStrike" cap="none" dirty="0">
                <a:solidFill>
                  <a:schemeClr val="dk1"/>
                </a:solidFill>
                <a:latin typeface="Raleway"/>
                <a:ea typeface="Raleway"/>
                <a:cs typeface="Raleway"/>
                <a:sym typeface="Raleway"/>
              </a:rPr>
              <a:t>Lietuvos jaunesni mokiniai atrodo turi  stirprią nuomonę (daugiausiai atsakė“labai svarbu“), kad „Lietuvos verslas naudotų etiškai sertifikuotas žaliavas“. </a:t>
            </a:r>
          </a:p>
        </p:txBody>
      </p:sp>
      <p:graphicFrame>
        <p:nvGraphicFramePr>
          <p:cNvPr id="6" name="Diagramm 1">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1689183149"/>
              </p:ext>
            </p:extLst>
          </p:nvPr>
        </p:nvGraphicFramePr>
        <p:xfrm>
          <a:off x="471948" y="457201"/>
          <a:ext cx="3710449" cy="3672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3">
            <a:extLst>
              <a:ext uri="{FF2B5EF4-FFF2-40B4-BE49-F238E27FC236}">
                <a16:creationId xmlns:a16="http://schemas.microsoft.com/office/drawing/2014/main" id="{C41C0E5E-73AF-43CD-8027-477E9E033781}"/>
              </a:ext>
            </a:extLst>
          </p:cNvPr>
          <p:cNvGraphicFramePr>
            <a:graphicFrameLocks/>
          </p:cNvGraphicFramePr>
          <p:nvPr>
            <p:extLst>
              <p:ext uri="{D42A27DB-BD31-4B8C-83A1-F6EECF244321}">
                <p14:modId xmlns:p14="http://schemas.microsoft.com/office/powerpoint/2010/main" val="3765516341"/>
              </p:ext>
            </p:extLst>
          </p:nvPr>
        </p:nvGraphicFramePr>
        <p:xfrm>
          <a:off x="8152777" y="327358"/>
          <a:ext cx="4039223" cy="4241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m 3">
            <a:extLst>
              <a:ext uri="{FF2B5EF4-FFF2-40B4-BE49-F238E27FC236}">
                <a16:creationId xmlns:a16="http://schemas.microsoft.com/office/drawing/2014/main" id="{149A1E33-B636-42A0-9621-1580337EA982}"/>
              </a:ext>
            </a:extLst>
          </p:cNvPr>
          <p:cNvGraphicFramePr>
            <a:graphicFrameLocks/>
          </p:cNvGraphicFramePr>
          <p:nvPr>
            <p:extLst>
              <p:ext uri="{D42A27DB-BD31-4B8C-83A1-F6EECF244321}">
                <p14:modId xmlns:p14="http://schemas.microsoft.com/office/powerpoint/2010/main" val="2578082456"/>
              </p:ext>
            </p:extLst>
          </p:nvPr>
        </p:nvGraphicFramePr>
        <p:xfrm>
          <a:off x="4182397" y="457201"/>
          <a:ext cx="4393569" cy="424125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Google Shape;174;p14"/>
          <p:cNvSpPr txBox="1"/>
          <p:nvPr/>
        </p:nvSpPr>
        <p:spPr>
          <a:xfrm>
            <a:off x="5250427" y="181957"/>
            <a:ext cx="6941574" cy="674026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lt-LT" sz="16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Lietuviai atrodo turi stipriausią  nuomonę, kad vartotojai/piliečiai gali įtakoti savo apsipirkimo įpročiais žmonių gyvenimą besivystančiose šalyse</a:t>
            </a:r>
            <a:r>
              <a:rPr lang="en-US" sz="1600" b="0" i="0" u="none" strike="noStrike" cap="none" dirty="0">
                <a:solidFill>
                  <a:schemeClr val="dk1"/>
                </a:solidFill>
                <a:latin typeface="Raleway"/>
                <a:ea typeface="Raleway"/>
                <a:cs typeface="Raleway"/>
                <a:sym typeface="Raleway"/>
              </a:rPr>
              <a:t>.</a:t>
            </a:r>
            <a:r>
              <a:rPr lang="lt-LT" sz="1600" b="0" i="0" u="none" strike="noStrike" cap="none" dirty="0">
                <a:solidFill>
                  <a:schemeClr val="dk1"/>
                </a:solidFill>
                <a:latin typeface="Raleway"/>
                <a:ea typeface="Raleway"/>
                <a:cs typeface="Raleway"/>
                <a:sym typeface="Raleway"/>
              </a:rPr>
              <a:t> </a:t>
            </a:r>
          </a:p>
          <a:p>
            <a:pPr marL="285750" marR="0" lvl="0" indent="-285750" algn="l" rtl="0">
              <a:lnSpc>
                <a:spcPct val="100000"/>
              </a:lnSpc>
              <a:spcBef>
                <a:spcPts val="0"/>
              </a:spcBef>
              <a:spcAft>
                <a:spcPts val="0"/>
              </a:spcAft>
              <a:buClr>
                <a:schemeClr val="dk1"/>
              </a:buClr>
              <a:buSzPts val="1600"/>
              <a:buFont typeface="Arial"/>
              <a:buChar char="•"/>
            </a:pPr>
            <a:r>
              <a:rPr lang="lt-LT" sz="1600" b="0" i="0" u="none" strike="noStrike" cap="none" dirty="0">
                <a:solidFill>
                  <a:schemeClr val="dk1"/>
                </a:solidFill>
                <a:latin typeface="Raleway"/>
                <a:ea typeface="Raleway"/>
                <a:cs typeface="Raleway"/>
                <a:sym typeface="Raleway"/>
              </a:rPr>
              <a:t>Jeigu įtrauksime ir „daugiau tikiu, nei netikiu“, tuomet lietuvių atsakymai yra tame pačiame lygyje kaip estų tikint, kad </a:t>
            </a:r>
            <a:r>
              <a:rPr lang="lt-LT" sz="1600" b="0" i="0" u="none" strike="noStrike" cap="none" dirty="0">
                <a:solidFill>
                  <a:schemeClr val="dk1"/>
                </a:solidFill>
                <a:latin typeface="Raleway"/>
                <a:ea typeface="Raleway"/>
                <a:cs typeface="Raleway"/>
                <a:sym typeface="Raleway"/>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gali įtakoti savo apsipirkimo įpročiais žmonių gyvenimą besivystančiose šalyse</a:t>
            </a:r>
            <a:endParaRPr sz="16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600"/>
              <a:buFont typeface="Arial"/>
              <a:buChar char="•"/>
            </a:pPr>
            <a:r>
              <a:rPr lang="lt-LT" sz="1600" b="0" i="0" u="none" strike="noStrike" cap="none" dirty="0">
                <a:solidFill>
                  <a:schemeClr val="dk1"/>
                </a:solidFill>
                <a:latin typeface="Raleway"/>
                <a:ea typeface="Raleway"/>
                <a:cs typeface="Raleway"/>
                <a:sym typeface="Raleway"/>
              </a:rPr>
              <a:t>Latviai yra truputi daugiau pesistiški šiuo klausimu ir daugiau atsakė „sunku pasakyti“</a:t>
            </a: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Raleway"/>
                <a:ea typeface="Raleway"/>
                <a:cs typeface="Raleway"/>
                <a:sym typeface="Raleway"/>
              </a:rPr>
              <a:t>15-19 </a:t>
            </a:r>
            <a:r>
              <a:rPr lang="lt-LT" sz="1600" b="0" i="0" u="none" strike="noStrike" cap="none" dirty="0">
                <a:solidFill>
                  <a:schemeClr val="dk1"/>
                </a:solidFill>
                <a:latin typeface="Raleway"/>
                <a:ea typeface="Raleway"/>
                <a:cs typeface="Raleway"/>
                <a:sym typeface="Raleway"/>
              </a:rPr>
              <a:t>amžiaus mokiniai yra truputi daugiau pesimistiški šiuo klausimu, nei jaunesni mokiniai.</a:t>
            </a:r>
            <a:endParaRPr sz="16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600"/>
              <a:buFont typeface="Arial"/>
              <a:buChar char="•"/>
            </a:pPr>
            <a:r>
              <a:rPr lang="lt-LT" sz="1600" b="0" i="0" u="none" strike="noStrike" cap="none" dirty="0">
                <a:solidFill>
                  <a:schemeClr val="dk1"/>
                </a:solidFill>
                <a:latin typeface="Raleway"/>
                <a:ea typeface="Raleway"/>
                <a:cs typeface="Raleway"/>
                <a:sym typeface="Raleway"/>
              </a:rPr>
              <a:t>Merginos respondentės linkę daugiau tikėti, kad vartotojai gali daryti įtaką </a:t>
            </a:r>
            <a:r>
              <a:rPr lang="lt-LT" sz="1600" b="0" i="0" u="none" strike="noStrike" cap="none" dirty="0">
                <a:solidFill>
                  <a:schemeClr val="dk1"/>
                </a:solidFill>
                <a:latin typeface="Raleway"/>
                <a:ea typeface="Raleway"/>
                <a:cs typeface="Raleway"/>
                <a:sym typeface="Raleway"/>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savo apsipirkimo įpročiais žmonių gyvenimui besivystančiose šalyse</a:t>
            </a:r>
          </a:p>
          <a:p>
            <a:pPr marL="285750" marR="0" lvl="0" indent="-285750" algn="l" rtl="0">
              <a:lnSpc>
                <a:spcPct val="100000"/>
              </a:lnSpc>
              <a:spcBef>
                <a:spcPts val="0"/>
              </a:spcBef>
              <a:spcAft>
                <a:spcPts val="0"/>
              </a:spcAft>
              <a:buClr>
                <a:schemeClr val="dk1"/>
              </a:buClr>
              <a:buSzPts val="1600"/>
              <a:buFont typeface="Arial"/>
              <a:buChar char="•"/>
            </a:pPr>
            <a:endParaRPr lang="lt-LT" sz="1600" b="0" i="0" u="none" strike="noStrike" cap="none" dirty="0">
              <a:solidFill>
                <a:schemeClr val="dk1"/>
              </a:solidFill>
              <a:latin typeface="Raleway"/>
              <a:ea typeface="Raleway"/>
              <a:cs typeface="Raleway"/>
              <a:sym typeface="Raleway"/>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endParaRPr>
          </a:p>
          <a:p>
            <a:pPr marL="285750" marR="0" lvl="0" indent="-285750" algn="l" rtl="0">
              <a:lnSpc>
                <a:spcPct val="100000"/>
              </a:lnSpc>
              <a:spcBef>
                <a:spcPts val="0"/>
              </a:spcBef>
              <a:spcAft>
                <a:spcPts val="0"/>
              </a:spcAft>
              <a:buClr>
                <a:schemeClr val="dk1"/>
              </a:buClr>
              <a:buSzPts val="1600"/>
              <a:buFont typeface="Arial"/>
              <a:buChar char="•"/>
            </a:pPr>
            <a:r>
              <a:rPr lang="lt-LT" sz="1600" dirty="0">
                <a:solidFill>
                  <a:schemeClr val="dk1"/>
                </a:solidFill>
                <a:latin typeface="Raleway"/>
                <a:ea typeface="Raleway"/>
                <a:cs typeface="Raleway"/>
                <a:sym typeface="Raleway"/>
              </a:rPr>
              <a:t>Nėra sąsajų tarp šio klausimo ir  „šeimos ar draugų , kurie naudoja Fairtrade ženklu pažymėtus produktus“</a:t>
            </a:r>
            <a:r>
              <a:rPr lang="en-US" sz="1600" b="0" i="0" u="none" strike="noStrike" cap="none" dirty="0">
                <a:solidFill>
                  <a:schemeClr val="dk1"/>
                </a:solidFill>
                <a:latin typeface="Raleway"/>
                <a:ea typeface="Raleway"/>
                <a:cs typeface="Raleway"/>
                <a:sym typeface="Raleway"/>
              </a:rPr>
              <a:t>.</a:t>
            </a:r>
            <a:r>
              <a:rPr lang="lt-LT" sz="1600" b="0" i="0" u="none" strike="noStrike" cap="none" dirty="0">
                <a:solidFill>
                  <a:schemeClr val="dk1"/>
                </a:solidFill>
                <a:latin typeface="Raleway"/>
                <a:ea typeface="Raleway"/>
                <a:cs typeface="Raleway"/>
                <a:sym typeface="Raleway"/>
              </a:rPr>
              <a:t> Pavyzdžiui Estijoje, žmonės, kurių</a:t>
            </a:r>
            <a:r>
              <a:rPr lang="lt-LT" sz="1600" dirty="0">
                <a:solidFill>
                  <a:schemeClr val="dk1"/>
                </a:solidFill>
                <a:latin typeface="Raleway"/>
                <a:ea typeface="Raleway"/>
                <a:cs typeface="Raleway"/>
                <a:sym typeface="Raleway"/>
              </a:rPr>
              <a:t>  šeimos ar draugai naudoja Fairtrade ženklu pažymėtus produktus atrodo tiki, kad vartotojai gali įtakoti </a:t>
            </a:r>
            <a:r>
              <a:rPr lang="lt-LT" sz="1600" b="0" i="0" u="none" strike="noStrike" cap="none" dirty="0">
                <a:solidFill>
                  <a:schemeClr val="dk1"/>
                </a:solidFill>
                <a:latin typeface="Raleway"/>
                <a:ea typeface="Raleway"/>
                <a:cs typeface="Raleway"/>
                <a:sym typeface="Raleway"/>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savo apsipirkimo įpročiais žmonių gyvenimus besivystančiose šalyse, tuo tarpu Latvijoje,- atvirkščiai. </a:t>
            </a:r>
            <a:r>
              <a:rPr lang="lt-LT" sz="1600" dirty="0">
                <a:solidFill>
                  <a:schemeClr val="dk1"/>
                </a:solidFill>
                <a:latin typeface="Raleway"/>
                <a:ea typeface="Raleway"/>
                <a:cs typeface="Raleway"/>
                <a:sym typeface="Raleway"/>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Taip pat Lietuvoje respondentų atsakymai yra labiau išskaidyti.</a:t>
            </a:r>
            <a:endParaRPr lang="lt-LT" sz="1600" b="0" i="0" u="none" strike="noStrike" cap="none" dirty="0">
              <a:solidFill>
                <a:schemeClr val="dk1"/>
              </a:solidFill>
              <a:latin typeface="Raleway"/>
              <a:ea typeface="Raleway"/>
              <a:cs typeface="Raleway"/>
              <a:sym typeface="Raleway"/>
            </a:endParaRPr>
          </a:p>
          <a:p>
            <a:pPr marL="285750" marR="0" lvl="0" indent="-18415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600"/>
              <a:buFont typeface="Arial"/>
              <a:buChar char="•"/>
            </a:pPr>
            <a:r>
              <a:rPr lang="lt-LT" sz="1600" b="0" i="0" u="none" strike="noStrike" cap="none" dirty="0">
                <a:solidFill>
                  <a:schemeClr val="dk1"/>
                </a:solidFill>
                <a:latin typeface="Raleway"/>
                <a:ea typeface="Raleway"/>
                <a:cs typeface="Raleway"/>
                <a:sym typeface="Raleway"/>
              </a:rPr>
              <a:t>Respondentai, kurie perka Fairtrade Estijoje ir Lietuvoje daugiau tiki, kad gali </a:t>
            </a:r>
            <a:r>
              <a:rPr lang="lt-LT" sz="1600" dirty="0">
                <a:solidFill>
                  <a:schemeClr val="dk1"/>
                </a:solidFill>
                <a:latin typeface="Raleway"/>
                <a:ea typeface="Raleway"/>
                <a:cs typeface="Raleway"/>
                <a:sym typeface="Raleway"/>
              </a:rPr>
              <a:t>įtakoti </a:t>
            </a:r>
            <a:r>
              <a:rPr lang="lt-LT" sz="1600" b="0" i="0" u="none" strike="noStrike" cap="none" dirty="0">
                <a:solidFill>
                  <a:schemeClr val="dk1"/>
                </a:solidFill>
                <a:latin typeface="Raleway"/>
                <a:ea typeface="Raleway"/>
                <a:cs typeface="Raleway"/>
                <a:sym typeface="Raleway"/>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savo apsipirkimo įpročiais žmonių gyvenimus besivystančiose šalyse</a:t>
            </a:r>
            <a:r>
              <a:rPr lang="lt-LT" sz="1600" b="0" i="0" u="none" strike="noStrike" cap="none" dirty="0">
                <a:solidFill>
                  <a:schemeClr val="dk1"/>
                </a:solidFill>
                <a:latin typeface="Raleway"/>
                <a:ea typeface="Raleway"/>
                <a:cs typeface="Raleway"/>
                <a:sym typeface="Raleway"/>
              </a:rPr>
              <a:t> nei bendraamžiai, kurie neperka.. Tačiau Latvijos respondentai „negali to pasakyti“</a:t>
            </a:r>
            <a:r>
              <a:rPr lang="en-US" sz="16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a:t>
            </a:r>
            <a:endParaRPr sz="1600" b="0" i="0" u="none" strike="noStrike" cap="none" dirty="0">
              <a:solidFill>
                <a:schemeClr val="dk1"/>
              </a:solidFill>
              <a:latin typeface="Raleway"/>
              <a:ea typeface="Raleway"/>
              <a:cs typeface="Raleway"/>
              <a:sym typeface="Raleway"/>
            </a:endParaRPr>
          </a:p>
        </p:txBody>
      </p:sp>
      <p:graphicFrame>
        <p:nvGraphicFramePr>
          <p:cNvPr id="4" name="Diagramm 4">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3194218303"/>
              </p:ext>
            </p:extLst>
          </p:nvPr>
        </p:nvGraphicFramePr>
        <p:xfrm>
          <a:off x="115727" y="1720299"/>
          <a:ext cx="5282750" cy="32351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15"/>
          <p:cNvSpPr txBox="1"/>
          <p:nvPr/>
        </p:nvSpPr>
        <p:spPr>
          <a:xfrm>
            <a:off x="6732103" y="431997"/>
            <a:ext cx="5261100" cy="66787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Kanalai, kuriais mokiniai daugiausiai sužino apie sąžiningą prekybą yra:</a:t>
            </a:r>
          </a:p>
          <a:p>
            <a:pPr marR="0" lvl="0" algn="l" rtl="0">
              <a:lnSpc>
                <a:spcPct val="100000"/>
              </a:lnSpc>
              <a:spcBef>
                <a:spcPts val="0"/>
              </a:spcBef>
              <a:spcAft>
                <a:spcPts val="0"/>
              </a:spcAft>
              <a:buClr>
                <a:schemeClr val="dk1"/>
              </a:buClr>
              <a:buSzPts val="1800"/>
            </a:pPr>
            <a:r>
              <a:rPr lang="lt-LT" sz="1800"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 mokykla ir internetas, </a:t>
            </a:r>
          </a:p>
          <a:p>
            <a:pPr marR="0" lvl="0" algn="l" rtl="0">
              <a:lnSpc>
                <a:spcPct val="100000"/>
              </a:lnSpc>
              <a:spcBef>
                <a:spcPts val="0"/>
              </a:spcBef>
              <a:spcAft>
                <a:spcPts val="0"/>
              </a:spcAft>
              <a:buClr>
                <a:schemeClr val="dk1"/>
              </a:buClr>
              <a:buSzPts val="1800"/>
            </a:pPr>
            <a:r>
              <a:rPr lang="lt-LT" sz="1800"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po to seka socialinės medijos.</a:t>
            </a: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Latviai gavo mažiausiai informacijos šiuo klausimu, o Estijoje daugiausiai</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Sąžiningos prekybos sistema labiau pasitiki tie žmonės, kurie apie Fairtrade infomaciją gavo per renginius ar dalomąją medžiagą </a:t>
            </a:r>
            <a:r>
              <a:rPr lang="en-US" sz="1800" b="0" i="0" u="none" strike="noStrike" cap="none"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latviams taip pat internetas</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Galima teigti, kad lietuviai ir estai, kurie gavo info apie sąžiningą prekybą per Fairtrade renginius ir dalomąją medžiagą, taip pat daugiausiai perka sąžiningos prekybos produktus (bet latviams toks šaltinis yra namai)</a:t>
            </a:r>
          </a:p>
          <a:p>
            <a:pPr marL="285750" marR="0" lvl="0" indent="-285750" algn="l" rtl="0">
              <a:lnSpc>
                <a:spcPct val="100000"/>
              </a:lnSpc>
              <a:spcBef>
                <a:spcPts val="0"/>
              </a:spcBef>
              <a:spcAft>
                <a:spcPts val="0"/>
              </a:spcAft>
              <a:buClr>
                <a:schemeClr val="dk1"/>
              </a:buClr>
              <a:buSzPts val="1800"/>
              <a:buFont typeface="Arial"/>
              <a:buChar char="•"/>
            </a:pPr>
            <a:endParaRPr lang="lt-LT" sz="1800"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Tie latviai ir lietuviai, kurie gavo info iš interneto (ir lietuviai, kurie gavo info per „spausdintas žiniasklaidos kanalus“), tiki kad vartotojia gali įtakoti savo pasirinkimais besivystančių žmonių gyvenimą (estams toks šaltinis yra namai)</a:t>
            </a:r>
          </a:p>
          <a:p>
            <a:pPr marL="285750" marR="0" lvl="0" indent="-285750" algn="l" rtl="0">
              <a:lnSpc>
                <a:spcPct val="100000"/>
              </a:lnSpc>
              <a:spcBef>
                <a:spcPts val="0"/>
              </a:spcBef>
              <a:spcAft>
                <a:spcPts val="0"/>
              </a:spcAft>
              <a:buClr>
                <a:schemeClr val="dk1"/>
              </a:buClr>
              <a:buSzPts val="1800"/>
              <a:buFont typeface="Arial"/>
              <a:buChar char="•"/>
            </a:pPr>
            <a:endParaRPr sz="1400" b="0" i="0" u="none" strike="noStrike" cap="none" dirty="0">
              <a:solidFill>
                <a:srgbClr val="000000"/>
              </a:solidFill>
              <a:latin typeface="Arial"/>
              <a:ea typeface="Arial"/>
              <a:cs typeface="Arial"/>
              <a:sym typeface="Arial"/>
            </a:endParaRPr>
          </a:p>
        </p:txBody>
      </p:sp>
      <p:graphicFrame>
        <p:nvGraphicFramePr>
          <p:cNvPr id="5" name="Diagramm 1">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4270741723"/>
              </p:ext>
            </p:extLst>
          </p:nvPr>
        </p:nvGraphicFramePr>
        <p:xfrm>
          <a:off x="198797" y="240289"/>
          <a:ext cx="6533306" cy="58254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aleway"/>
              <a:buNone/>
            </a:pPr>
            <a:r>
              <a:rPr lang="lt-LT" dirty="0"/>
              <a:t>IŠVADOS</a:t>
            </a:r>
            <a:endParaRPr dirty="0"/>
          </a:p>
        </p:txBody>
      </p:sp>
      <p:sp>
        <p:nvSpPr>
          <p:cNvPr id="5" name="Text Placeholder 4">
            <a:extLst>
              <a:ext uri="{FF2B5EF4-FFF2-40B4-BE49-F238E27FC236}">
                <a16:creationId xmlns:a16="http://schemas.microsoft.com/office/drawing/2014/main" id="{36D5BB82-AFE7-8C9F-F71F-8CC3FB62A8C8}"/>
              </a:ext>
            </a:extLst>
          </p:cNvPr>
          <p:cNvSpPr>
            <a:spLocks noGrp="1"/>
          </p:cNvSpPr>
          <p:nvPr>
            <p:ph type="body" idx="1"/>
          </p:nvPr>
        </p:nvSpPr>
        <p:spPr>
          <a:xfrm>
            <a:off x="736828" y="1825625"/>
            <a:ext cx="10616972" cy="4302613"/>
          </a:xfrm>
        </p:spPr>
        <p:txBody>
          <a:bodyPr>
            <a:normAutofit fontScale="40000" lnSpcReduction="20000"/>
          </a:bodyPr>
          <a:lstStyle/>
          <a:p>
            <a:r>
              <a:rPr kumimoji="0" lang="lt-LT" altLang="en-US" sz="2800" b="0" i="0" u="none" strike="noStrike" cap="none" normalizeH="0" baseline="0" dirty="0">
                <a:ln>
                  <a:noFill/>
                </a:ln>
                <a:solidFill>
                  <a:schemeClr val="tx1"/>
                </a:solidFill>
                <a:effectLst/>
                <a:latin typeface="Arial Unicode MS"/>
              </a:rPr>
              <a:t>Labiausiai „Fairtrade“ etiketę matė estai (63 proc.),  Lietuvoje – tik 24 proc., o Latvijoje – 18 proc. </a:t>
            </a:r>
          </a:p>
          <a:p>
            <a:r>
              <a:rPr kumimoji="0" lang="lt-LT" altLang="en-US" sz="2800" b="0" i="0" u="none" strike="noStrike" cap="none" normalizeH="0" baseline="0" dirty="0">
                <a:ln>
                  <a:noFill/>
                </a:ln>
                <a:solidFill>
                  <a:schemeClr val="tx1"/>
                </a:solidFill>
                <a:effectLst/>
                <a:latin typeface="Arial Unicode MS"/>
              </a:rPr>
              <a:t>Visoms šalims svarbiausi aspektai yra Fairtrade patikimumas ir tinkamas darbuotojų atlyginimas. </a:t>
            </a:r>
          </a:p>
          <a:p>
            <a:r>
              <a:rPr kumimoji="0" lang="lt-LT" altLang="en-US" sz="2800" b="0" i="0" u="none" strike="noStrike" cap="none" normalizeH="0" baseline="0" dirty="0">
                <a:ln>
                  <a:noFill/>
                </a:ln>
                <a:solidFill>
                  <a:schemeClr val="tx1"/>
                </a:solidFill>
                <a:effectLst/>
                <a:latin typeface="Arial Unicode MS"/>
              </a:rPr>
              <a:t>Sąžiningos prekybos sistema labiausiai pasitiki lietuviai (73 proc. mano, kad sistema yra naudinga), o estų ir latvių pasitiki tiki tik 56-57 proc. </a:t>
            </a:r>
          </a:p>
          <a:p>
            <a:r>
              <a:rPr kumimoji="0" lang="lt-LT" altLang="en-US" sz="2800" b="0" i="0" u="none" strike="noStrike" cap="none" normalizeH="0" baseline="0" dirty="0">
                <a:ln>
                  <a:noFill/>
                </a:ln>
                <a:solidFill>
                  <a:schemeClr val="tx1"/>
                </a:solidFill>
                <a:effectLst/>
                <a:latin typeface="Arial Unicode MS"/>
              </a:rPr>
              <a:t>Sąžiningos prekybos ženklu pažymėtus produktus daugiausia perka estai (perka 27 proc.), mažiau lietuviai – 17 proc. bei latviai – 13 proc.</a:t>
            </a:r>
          </a:p>
          <a:p>
            <a:r>
              <a:rPr kumimoji="0" lang="lt-LT" altLang="en-US" sz="2800" b="0" i="0" u="none" strike="noStrike" cap="none" normalizeH="0" baseline="0" dirty="0">
                <a:ln>
                  <a:noFill/>
                </a:ln>
                <a:solidFill>
                  <a:schemeClr val="tx1"/>
                </a:solidFill>
                <a:effectLst/>
                <a:latin typeface="Arial Unicode MS"/>
              </a:rPr>
              <a:t> Žmonės perka „Fairtrade“ ženklintus produktus daugiausia dėl sekančių priežasčių: jie žino, kad tai pagerina žmonių gyvenimą besivystančiose šalyse; jie gaminami remiantis aplinkos tvarumo principais; taip pat todėl, kad jie pasitiki „Fairtrade“ principais. </a:t>
            </a:r>
          </a:p>
          <a:p>
            <a:r>
              <a:rPr kumimoji="0" lang="lt-LT" altLang="en-US" sz="2800" b="0" i="0" u="none" strike="noStrike" cap="none" normalizeH="0" baseline="0" dirty="0">
                <a:ln>
                  <a:noFill/>
                </a:ln>
                <a:solidFill>
                  <a:schemeClr val="tx1"/>
                </a:solidFill>
                <a:effectLst/>
                <a:latin typeface="Arial Unicode MS"/>
              </a:rPr>
              <a:t>Populiariausios priežastys nepirkti Faitratde atrodo yra „Juos sunku rasti/pastebėti lentynose“ ir „Nekreipiu dėmesio į etiketę“. </a:t>
            </a:r>
          </a:p>
          <a:p>
            <a:r>
              <a:rPr kumimoji="0" lang="lt-LT" altLang="en-US" sz="2800" b="0" i="0" u="none" strike="noStrike" cap="none" normalizeH="0" baseline="0" dirty="0">
                <a:ln>
                  <a:noFill/>
                </a:ln>
                <a:solidFill>
                  <a:schemeClr val="tx1"/>
                </a:solidFill>
                <a:effectLst/>
                <a:latin typeface="Arial Unicode MS"/>
              </a:rPr>
              <a:t>Vienos šalies anketoje trūko vieno atsakymo varianto, bet vis tiek atrodo, kad mokiniai tikrai nežino, ar jų šeimos/draugai naudoja Fairtrade ženklintus gaminius, bei ar jų šeimos/draugai visai nenaudoja.</a:t>
            </a:r>
          </a:p>
          <a:p>
            <a:r>
              <a:rPr kumimoji="0" lang="lt-LT" altLang="en-US" sz="2800" b="0" i="0" u="none" strike="noStrike" cap="none" normalizeH="0" baseline="0" dirty="0">
                <a:ln>
                  <a:noFill/>
                </a:ln>
                <a:solidFill>
                  <a:schemeClr val="tx1"/>
                </a:solidFill>
                <a:effectLst/>
                <a:latin typeface="Arial Unicode MS"/>
              </a:rPr>
              <a:t>Labiausiai sąžiningos prekybos produktus ateityje yra pasirengę pirkti estai (75 proc.) ir latviai (71 proc.),</a:t>
            </a:r>
          </a:p>
          <a:p>
            <a:pPr marL="114300" indent="0">
              <a:buNone/>
            </a:pPr>
            <a:r>
              <a:rPr lang="lt-LT" altLang="en-US" dirty="0">
                <a:solidFill>
                  <a:schemeClr val="tx1"/>
                </a:solidFill>
                <a:latin typeface="Arial Unicode MS"/>
              </a:rPr>
              <a:t>        </a:t>
            </a:r>
            <a:r>
              <a:rPr kumimoji="0" lang="lt-LT" altLang="en-US" sz="2800" b="0" i="0" u="none" strike="noStrike" cap="none" normalizeH="0" baseline="0" dirty="0">
                <a:ln>
                  <a:noFill/>
                </a:ln>
                <a:solidFill>
                  <a:schemeClr val="tx1"/>
                </a:solidFill>
                <a:effectLst/>
                <a:latin typeface="Arial Unicode MS"/>
              </a:rPr>
              <a:t> trečioje vietoje – lietuviai (55 proc.). </a:t>
            </a:r>
          </a:p>
          <a:p>
            <a:r>
              <a:rPr kumimoji="0" lang="lt-LT" altLang="en-US" sz="2800" b="0" i="0" u="none" strike="noStrike" cap="none" normalizeH="0" baseline="0" dirty="0">
                <a:ln>
                  <a:noFill/>
                </a:ln>
                <a:solidFill>
                  <a:schemeClr val="tx1"/>
                </a:solidFill>
                <a:effectLst/>
                <a:latin typeface="Arial Unicode MS"/>
              </a:rPr>
              <a:t>Visos šalys mano, kad sąžiningos prekybos koncepciją labiausiai turėtų remti verslas, kuris naudoja </a:t>
            </a:r>
          </a:p>
          <a:p>
            <a:pPr marL="114300" indent="0">
              <a:buNone/>
            </a:pPr>
            <a:r>
              <a:rPr kumimoji="0" lang="lt-LT" altLang="en-US" sz="2800" b="0" i="0" u="none" strike="noStrike" cap="none" normalizeH="0" baseline="0" dirty="0">
                <a:ln>
                  <a:noFill/>
                </a:ln>
                <a:solidFill>
                  <a:schemeClr val="tx1"/>
                </a:solidFill>
                <a:effectLst/>
                <a:latin typeface="Arial Unicode MS"/>
              </a:rPr>
              <a:t>žaliavas iš besivystančių šalių. </a:t>
            </a:r>
          </a:p>
          <a:p>
            <a:r>
              <a:rPr kumimoji="0" lang="lt-LT" altLang="en-US" sz="2800" b="0" i="0" u="none" strike="noStrike" cap="none" normalizeH="0" baseline="0" dirty="0">
                <a:ln>
                  <a:noFill/>
                </a:ln>
                <a:solidFill>
                  <a:schemeClr val="tx1"/>
                </a:solidFill>
                <a:effectLst/>
                <a:latin typeface="Arial Unicode MS"/>
              </a:rPr>
              <a:t>Estijos ir Lietuvos mokiniai labiausiai tiki, kad vartotojai gali daryti įtaką besivystančių šalių žmonių gyvenimui. </a:t>
            </a:r>
          </a:p>
          <a:p>
            <a:r>
              <a:rPr kumimoji="0" lang="lt-LT" altLang="en-US" sz="2800" b="0" i="0" u="none" strike="noStrike" cap="none" normalizeH="0" baseline="0" dirty="0">
                <a:ln>
                  <a:noFill/>
                </a:ln>
                <a:solidFill>
                  <a:schemeClr val="tx1"/>
                </a:solidFill>
                <a:effectLst/>
                <a:latin typeface="Arial Unicode MS"/>
              </a:rPr>
              <a:t>Daugiausia informacijos apie sąžiningą prekybą mokiniai gavo iš mokyklos ir interneto, o toliau seka</a:t>
            </a:r>
          </a:p>
          <a:p>
            <a:pPr marL="114300" indent="0">
              <a:buNone/>
            </a:pPr>
            <a:r>
              <a:rPr kumimoji="0" lang="lt-LT" altLang="en-US" sz="2800" b="0" i="0" u="none" strike="noStrike" cap="none" normalizeH="0" baseline="0" dirty="0">
                <a:ln>
                  <a:noFill/>
                </a:ln>
                <a:solidFill>
                  <a:schemeClr val="tx1"/>
                </a:solidFill>
                <a:effectLst/>
                <a:latin typeface="Arial Unicode MS"/>
              </a:rPr>
              <a:t> socialinė žiniasklaida</a:t>
            </a:r>
            <a:endParaRPr lang="en-US" dirty="0"/>
          </a:p>
        </p:txBody>
      </p:sp>
      <p:pic>
        <p:nvPicPr>
          <p:cNvPr id="3" name="Picture 2">
            <a:extLst>
              <a:ext uri="{FF2B5EF4-FFF2-40B4-BE49-F238E27FC236}">
                <a16:creationId xmlns:a16="http://schemas.microsoft.com/office/drawing/2014/main" id="{7BFB96B8-E83F-8197-32D0-E6F65DBDB6BA}"/>
              </a:ext>
            </a:extLst>
          </p:cNvPr>
          <p:cNvPicPr>
            <a:picLocks noChangeAspect="1"/>
          </p:cNvPicPr>
          <p:nvPr/>
        </p:nvPicPr>
        <p:blipFill>
          <a:blip r:embed="rId3"/>
          <a:stretch>
            <a:fillRect/>
          </a:stretch>
        </p:blipFill>
        <p:spPr>
          <a:xfrm>
            <a:off x="8493369" y="3757446"/>
            <a:ext cx="3698631" cy="3100554"/>
          </a:xfrm>
          <a:prstGeom prst="rect">
            <a:avLst/>
          </a:prstGeom>
        </p:spPr>
      </p:pic>
      <p:pic>
        <p:nvPicPr>
          <p:cNvPr id="6" name="Picture 5">
            <a:extLst>
              <a:ext uri="{FF2B5EF4-FFF2-40B4-BE49-F238E27FC236}">
                <a16:creationId xmlns:a16="http://schemas.microsoft.com/office/drawing/2014/main" id="{7007C72A-CB97-CC7B-DBE5-5121796586CD}"/>
              </a:ext>
            </a:extLst>
          </p:cNvPr>
          <p:cNvPicPr>
            <a:picLocks noChangeAspect="1"/>
          </p:cNvPicPr>
          <p:nvPr/>
        </p:nvPicPr>
        <p:blipFill>
          <a:blip r:embed="rId4"/>
          <a:stretch>
            <a:fillRect/>
          </a:stretch>
        </p:blipFill>
        <p:spPr>
          <a:xfrm>
            <a:off x="8493369" y="0"/>
            <a:ext cx="3698631" cy="23035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txBox="1">
            <a:spLocks noGrp="1"/>
          </p:cNvSpPr>
          <p:nvPr>
            <p:ph type="title"/>
          </p:nvPr>
        </p:nvSpPr>
        <p:spPr>
          <a:xfrm>
            <a:off x="838199"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aleway"/>
              <a:buNone/>
            </a:pPr>
            <a:r>
              <a:rPr lang="lt-LT"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IŠVADOS</a:t>
            </a:r>
            <a:endParaRPr dirty="0"/>
          </a:p>
        </p:txBody>
      </p:sp>
      <p:sp>
        <p:nvSpPr>
          <p:cNvPr id="7" name="Rectangle 4">
            <a:extLst>
              <a:ext uri="{FF2B5EF4-FFF2-40B4-BE49-F238E27FC236}">
                <a16:creationId xmlns:a16="http://schemas.microsoft.com/office/drawing/2014/main" id="{4D7CAC9D-6288-FF50-3E21-C6F12836EA3B}"/>
              </a:ext>
            </a:extLst>
          </p:cNvPr>
          <p:cNvSpPr>
            <a:spLocks noGrp="1" noChangeArrowheads="1"/>
          </p:cNvSpPr>
          <p:nvPr>
            <p:ph type="body" idx="1"/>
          </p:nvPr>
        </p:nvSpPr>
        <p:spPr bwMode="auto">
          <a:xfrm>
            <a:off x="838200" y="2246969"/>
            <a:ext cx="11296682"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Estijos studentai neturėjo tvirtos nuomonės ir dažnai rinkdavosi „greičiau taip,</a:t>
            </a:r>
            <a:r>
              <a:rPr kumimoji="0" lang="lt-LT" altLang="en-US" sz="1200" b="0" i="0" u="none" strike="noStrike" cap="none" normalizeH="0" dirty="0">
                <a:ln>
                  <a:noFill/>
                </a:ln>
                <a:solidFill>
                  <a:schemeClr val="tx1"/>
                </a:solidFill>
                <a:effectLst/>
                <a:latin typeface="Arial Unicode MS"/>
              </a:rPr>
              <a:t> nei</a:t>
            </a:r>
            <a:r>
              <a:rPr kumimoji="0" lang="lt-LT" altLang="en-US" sz="1200" b="0" i="0" u="none" strike="noStrike" cap="none" normalizeH="0" baseline="0" dirty="0">
                <a:ln>
                  <a:noFill/>
                </a:ln>
                <a:solidFill>
                  <a:schemeClr val="tx1"/>
                </a:solidFill>
                <a:effectLst/>
                <a:latin typeface="Arial Unicode MS"/>
              </a:rPr>
              <a:t>...“ atsakymus. Nepaisant to, jie dažniausiai sutikdavo su teiginiais</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(ar teiginiai buvo apie socialinę atsakomybę, ar vartotojai gali ką nors pakeisti ar pan.). </a:t>
            </a:r>
          </a:p>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Estai taip pat yra matę Fairtrade ženklą daug daugiau nei jų bendraamžiai iš kitų Baltijos šalių, taip pat jie daugiausia perka Fairtrade ženklintus gaminius</a:t>
            </a:r>
            <a:r>
              <a:rPr kumimoji="0" lang="lt-LT" altLang="en-US" sz="1200" b="0" i="0" u="none" strike="noStrike" cap="none" normalizeH="0" dirty="0">
                <a:ln>
                  <a:noFill/>
                </a:ln>
                <a:solidFill>
                  <a:schemeClr val="tx1"/>
                </a:solidFill>
                <a:effectLst/>
                <a:latin typeface="Arial Unicode MS"/>
              </a:rPr>
              <a:t> </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dirty="0">
                <a:ln>
                  <a:noFill/>
                </a:ln>
                <a:solidFill>
                  <a:schemeClr val="tx1"/>
                </a:solidFill>
                <a:effectLst/>
                <a:latin typeface="Arial Unicode MS"/>
              </a:rPr>
              <a:t>bei tai planuoja daryti ir ateityje</a:t>
            </a:r>
            <a:r>
              <a:rPr kumimoji="0" lang="lt-LT" altLang="en-US" sz="1200" b="0" i="0" u="none" strike="noStrike" cap="none" normalizeH="0" baseline="0" dirty="0">
                <a:ln>
                  <a:noFill/>
                </a:ln>
                <a:solidFill>
                  <a:schemeClr val="tx1"/>
                </a:solidFill>
                <a:effectLst/>
                <a:latin typeface="Arial Unicode MS"/>
              </a:rPr>
              <a:t>.Tačiau estai daugiausiai netikėjo sąžiningos prekybos sistema lyginant su lietuvių</a:t>
            </a:r>
            <a:r>
              <a:rPr kumimoji="0" lang="lt-LT" altLang="en-US" sz="1200" b="0" i="0" u="none" strike="noStrike" cap="none" normalizeH="0" dirty="0">
                <a:ln>
                  <a:noFill/>
                </a:ln>
                <a:solidFill>
                  <a:schemeClr val="tx1"/>
                </a:solidFill>
                <a:effectLst/>
                <a:latin typeface="Arial Unicode MS"/>
              </a:rPr>
              <a:t> ir estų mokiniais</a:t>
            </a:r>
          </a:p>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 Latvijos mokinia gavo mažiau informacijos Fairtrade tema ir mažiausiai matė Fairtrade etiketę, be to, tuos produktus perka mažiausiai.  Latviai dažnai</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 yra šiek tiek skeptiškesni nei estai ir lietuviai: ypač sprendžiant, ar vartotojai gali daryti įtaką besivystančių šalių gyventojams, ar kartu su estais </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ar sąžiningos prekybos sistema yra naudinga, ar tokia svarbi socialinė atsakomybė. Tačiau, kita vertus, jie ateityje nori pirkti daugiau Fairtrade produktų nei lietuviai,</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 taip pat jiems buvo labai svarbu, kad verslas naudotų etiškai sertifikuotas žaliavas. Lietuviai labiausiai pasitiki sąžiningos prekybos sistema. </a:t>
            </a:r>
          </a:p>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Sąžiningos prekybos ženklu pažymėtus produktus lietuviai perka daugiau nei latviai ir mažiau nei estai, tačiau greičiausiai tuos gaminius ateityje norėtų</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 pirkti mažiausiai. Atrodo, kad moteriškos</a:t>
            </a:r>
            <a:r>
              <a:rPr kumimoji="0" lang="lt-LT" altLang="en-US" sz="1200" b="0" i="0" u="none" strike="noStrike" cap="none" normalizeH="0" dirty="0">
                <a:ln>
                  <a:noFill/>
                </a:ln>
                <a:solidFill>
                  <a:schemeClr val="tx1"/>
                </a:solidFill>
                <a:effectLst/>
                <a:latin typeface="Arial Unicode MS"/>
              </a:rPr>
              <a:t> lyties respondentai</a:t>
            </a:r>
            <a:r>
              <a:rPr kumimoji="0" lang="lt-LT" altLang="en-US" sz="1200" b="0" i="0" u="none" strike="noStrike" cap="none" normalizeH="0" baseline="0" dirty="0">
                <a:ln>
                  <a:noFill/>
                </a:ln>
                <a:solidFill>
                  <a:schemeClr val="tx1"/>
                </a:solidFill>
                <a:effectLst/>
                <a:latin typeface="Arial Unicode MS"/>
              </a:rPr>
              <a:t> visose trijose šalyse labiau tiki sąžininga prekyba nei vyriškos ir yra labiau linkusios jas pirkti ateityje. </a:t>
            </a:r>
          </a:p>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Atrodo, kad didžiausi atsakymų tarp lyčių skirtumai yra Estijoje, o mažiausiai – Latvijoje. </a:t>
            </a:r>
          </a:p>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15-19 m. visose trijose šalyse yra šiek tiek pesimistiškesni</a:t>
            </a:r>
            <a:r>
              <a:rPr kumimoji="0" lang="lt-LT" altLang="en-US" sz="1200" b="0" i="0" u="none" strike="noStrike" cap="none" normalizeH="0" dirty="0">
                <a:ln>
                  <a:noFill/>
                </a:ln>
                <a:solidFill>
                  <a:schemeClr val="tx1"/>
                </a:solidFill>
                <a:effectLst/>
                <a:latin typeface="Arial Unicode MS"/>
              </a:rPr>
              <a:t> kalusimais, </a:t>
            </a:r>
            <a:r>
              <a:rPr kumimoji="0" lang="lt-LT" altLang="en-US" sz="1200" b="0" i="0" u="none" strike="noStrike" cap="none" normalizeH="0" baseline="0" dirty="0">
                <a:ln>
                  <a:noFill/>
                </a:ln>
                <a:solidFill>
                  <a:schemeClr val="tx1"/>
                </a:solidFill>
                <a:effectLst/>
                <a:latin typeface="Arial Unicode MS"/>
              </a:rPr>
              <a:t> ar vartotojas gali daryti įtaką žmonių gyvenimui besivystančiose šalyse, </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jaunesni studentai šiek tiek labiau tiki sąžininga prekyba. </a:t>
            </a:r>
          </a:p>
          <a:p>
            <a:pPr marL="171450" indent="-171450" eaLnBrk="0" fontAlgn="base" hangingPunct="0">
              <a:lnSpc>
                <a:spcPct val="100000"/>
              </a:lnSpc>
              <a:spcBef>
                <a:spcPct val="0"/>
              </a:spcBef>
              <a:spcAft>
                <a:spcPct val="0"/>
              </a:spcAft>
              <a:buClrTx/>
              <a:buSzTx/>
            </a:pPr>
            <a:r>
              <a:rPr lang="lt-LT" altLang="en-US" sz="1200" dirty="0">
                <a:solidFill>
                  <a:schemeClr val="tx1"/>
                </a:solidFill>
                <a:latin typeface="Arial Unicode MS"/>
              </a:rPr>
              <a:t>Į</a:t>
            </a:r>
            <a:r>
              <a:rPr kumimoji="0" lang="lt-LT" altLang="en-US" sz="1200" b="0" i="0" u="none" strike="noStrike" cap="none" normalizeH="0" baseline="0" dirty="0">
                <a:ln>
                  <a:noFill/>
                </a:ln>
                <a:solidFill>
                  <a:schemeClr val="tx1"/>
                </a:solidFill>
                <a:effectLst/>
                <a:latin typeface="Arial Unicode MS"/>
              </a:rPr>
              <a:t>pročiai ir įsitikinimai 15-19 m. ir jaunesnių nei 15 m.asmenų gali labai skirtis įvairiose šalyse. </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Pavyzdžiui, 15-19 m. mokiniai Estijoje matė „Fairtrade“, tačiau Latvijoje ir Lietuvoje „Fairtrade“ yra matę daugiau jaunesni mokiniai;</a:t>
            </a:r>
          </a:p>
          <a:p>
            <a:pPr marL="171450" indent="-171450" eaLnBrk="0" fontAlgn="base" hangingPunct="0">
              <a:lnSpc>
                <a:spcPct val="100000"/>
              </a:lnSpc>
              <a:spcBef>
                <a:spcPct val="0"/>
              </a:spcBef>
              <a:spcAft>
                <a:spcPct val="0"/>
              </a:spcAft>
              <a:buClrTx/>
              <a:buSzTx/>
            </a:pPr>
            <a:r>
              <a:rPr kumimoji="0" lang="lt-LT" altLang="en-US" sz="1200" b="0" i="0" u="none" strike="noStrike" cap="none" normalizeH="0" baseline="0" dirty="0">
                <a:ln>
                  <a:noFill/>
                </a:ln>
                <a:solidFill>
                  <a:schemeClr val="tx1"/>
                </a:solidFill>
                <a:effectLst/>
                <a:latin typeface="Arial Unicode MS"/>
              </a:rPr>
              <a:t> Latvijoje ir Estijoje Faitrade produkciją daugiausia perka 15-19 m., o Lietuvoje daugiausiai perka jaunesni moksleiviai. </a:t>
            </a:r>
          </a:p>
          <a:p>
            <a:pPr marL="0" indent="0" eaLnBrk="0" fontAlgn="base" hangingPunct="0">
              <a:lnSpc>
                <a:spcPct val="100000"/>
              </a:lnSpc>
              <a:spcBef>
                <a:spcPct val="0"/>
              </a:spcBef>
              <a:spcAft>
                <a:spcPct val="0"/>
              </a:spcAft>
              <a:buClrTx/>
              <a:buSzTx/>
              <a:buNone/>
            </a:pPr>
            <a:r>
              <a:rPr kumimoji="0" lang="lt-LT" altLang="en-US" sz="1200" b="0" i="0" u="none" strike="noStrike" cap="none" normalizeH="0" baseline="0" dirty="0">
                <a:ln>
                  <a:noFill/>
                </a:ln>
                <a:solidFill>
                  <a:schemeClr val="tx1"/>
                </a:solidFill>
                <a:effectLst/>
                <a:latin typeface="Arial Unicode MS"/>
              </a:rPr>
              <a:t>Atrodo, Lietuvoje yra mažiausi amžiaus skirtumų.</a:t>
            </a:r>
            <a:endParaRPr kumimoji="0" lang="lt-LT"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C5D1CA7E-9774-0214-C643-B3B3676C054A}"/>
              </a:ext>
            </a:extLst>
          </p:cNvPr>
          <p:cNvPicPr>
            <a:picLocks noChangeAspect="1"/>
          </p:cNvPicPr>
          <p:nvPr/>
        </p:nvPicPr>
        <p:blipFill>
          <a:blip r:embed="rId3"/>
          <a:stretch>
            <a:fillRect/>
          </a:stretch>
        </p:blipFill>
        <p:spPr>
          <a:xfrm>
            <a:off x="7506035" y="0"/>
            <a:ext cx="2680395" cy="22469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aleway"/>
              <a:buNone/>
            </a:pPr>
            <a:r>
              <a:rPr lang="lt-LT" dirty="0"/>
              <a:t>TYRIMAS</a:t>
            </a:r>
            <a:endParaRPr dirty="0">
              <a:latin typeface="Raleway"/>
              <a:ea typeface="Raleway"/>
              <a:cs typeface="Raleway"/>
              <a:sym typeface="Raleway"/>
            </a:endParaRPr>
          </a:p>
        </p:txBody>
      </p:sp>
      <p:sp>
        <p:nvSpPr>
          <p:cNvPr id="96" name="Google Shape;96;p2"/>
          <p:cNvSpPr txBox="1">
            <a:spLocks noGrp="1"/>
          </p:cNvSpPr>
          <p:nvPr>
            <p:ph type="body" idx="1"/>
          </p:nvPr>
        </p:nvSpPr>
        <p:spPr>
          <a:xfrm>
            <a:off x="838199" y="1690687"/>
            <a:ext cx="10638183" cy="5081173"/>
          </a:xfrm>
          <a:prstGeom prst="rect">
            <a:avLst/>
          </a:prstGeom>
          <a:noFill/>
          <a:ln>
            <a:noFill/>
          </a:ln>
        </p:spPr>
        <p:txBody>
          <a:bodyPr spcFirstLastPara="1" wrap="square" lIns="91425" tIns="45700" rIns="91425" bIns="45700" anchor="t" anchorCtr="0">
            <a:normAutofit fontScale="92500" lnSpcReduction="10000"/>
          </a:bodyPr>
          <a:lstStyle/>
          <a:p>
            <a:pPr marL="228600" indent="-228600">
              <a:spcBef>
                <a:spcPts val="0"/>
              </a:spcBef>
              <a:buSzPct val="100000"/>
            </a:pPr>
            <a:r>
              <a:rPr lang="lt-LT" dirty="0"/>
              <a:t>Vykdytas 2022 vasario-kovo mėn..</a:t>
            </a:r>
          </a:p>
          <a:p>
            <a:pPr marL="0" lvl="0" indent="0" algn="l" rtl="0">
              <a:lnSpc>
                <a:spcPct val="90000"/>
              </a:lnSpc>
              <a:spcBef>
                <a:spcPts val="0"/>
              </a:spcBef>
              <a:spcAft>
                <a:spcPts val="0"/>
              </a:spcAft>
              <a:buClr>
                <a:schemeClr val="dk1"/>
              </a:buClr>
              <a:buSzPct val="100000"/>
              <a:buNone/>
            </a:pPr>
            <a:r>
              <a:rPr lang="lt-LT" dirty="0"/>
              <a:t>tarp Estijos, Latvijos ir Lietuvos mokinių: </a:t>
            </a:r>
          </a:p>
          <a:p>
            <a:pPr marL="0" lvl="0" indent="0" algn="l" rtl="0">
              <a:lnSpc>
                <a:spcPct val="115000"/>
              </a:lnSpc>
              <a:spcBef>
                <a:spcPts val="1000"/>
              </a:spcBef>
              <a:spcAft>
                <a:spcPts val="0"/>
              </a:spcAft>
              <a:buClr>
                <a:schemeClr val="dk1"/>
              </a:buClr>
              <a:buSzPct val="100000"/>
              <a:buNone/>
            </a:pPr>
            <a:r>
              <a:rPr lang="en-US" dirty="0"/>
              <a:t>	- 1969 respondent</a:t>
            </a:r>
            <a:r>
              <a:rPr lang="lt-LT" dirty="0"/>
              <a:t>ų iš</a:t>
            </a:r>
            <a:r>
              <a:rPr lang="en-US" dirty="0"/>
              <a:t> </a:t>
            </a:r>
            <a:r>
              <a:rPr lang="lt-LT" dirty="0"/>
              <a:t>Estijos</a:t>
            </a:r>
            <a:br>
              <a:rPr lang="en-US" dirty="0"/>
            </a:br>
            <a:r>
              <a:rPr lang="en-US" dirty="0"/>
              <a:t>	- 828 respondent</a:t>
            </a:r>
            <a:r>
              <a:rPr lang="lt-LT" dirty="0"/>
              <a:t>ų iš</a:t>
            </a:r>
            <a:r>
              <a:rPr lang="en-US" dirty="0"/>
              <a:t> </a:t>
            </a:r>
            <a:r>
              <a:rPr lang="lt-LT" dirty="0"/>
              <a:t>Latvijos</a:t>
            </a:r>
            <a:endParaRPr dirty="0"/>
          </a:p>
          <a:p>
            <a:pPr marL="0" lvl="0" indent="0" algn="l" rtl="0">
              <a:lnSpc>
                <a:spcPct val="115000"/>
              </a:lnSpc>
              <a:spcBef>
                <a:spcPts val="1000"/>
              </a:spcBef>
              <a:spcAft>
                <a:spcPts val="0"/>
              </a:spcAft>
              <a:buClr>
                <a:schemeClr val="dk1"/>
              </a:buClr>
              <a:buSzPct val="100000"/>
              <a:buNone/>
            </a:pPr>
            <a:r>
              <a:rPr lang="en-US" dirty="0"/>
              <a:t>	- 740 respondent</a:t>
            </a:r>
            <a:r>
              <a:rPr lang="lt-LT" dirty="0"/>
              <a:t>ų iš</a:t>
            </a:r>
            <a:r>
              <a:rPr lang="en-US" dirty="0"/>
              <a:t> </a:t>
            </a:r>
            <a:r>
              <a:rPr lang="lt-LT" dirty="0"/>
              <a:t>Lietuvos</a:t>
            </a:r>
            <a:endParaRPr dirty="0"/>
          </a:p>
          <a:p>
            <a:pPr marL="228600" lvl="0" indent="-228600" algn="l" rtl="0">
              <a:lnSpc>
                <a:spcPct val="90000"/>
              </a:lnSpc>
              <a:spcBef>
                <a:spcPts val="1000"/>
              </a:spcBef>
              <a:spcAft>
                <a:spcPts val="0"/>
              </a:spcAft>
              <a:buClr>
                <a:schemeClr val="dk1"/>
              </a:buClr>
              <a:buSzPct val="100000"/>
              <a:buChar char="•"/>
            </a:pPr>
            <a:r>
              <a:rPr lang="lt-LT" dirty="0"/>
              <a:t>Viso Estijos, Latvijos ir Lietuvos mokyklos gavo kvietimą dalyvauti tyrime</a:t>
            </a:r>
            <a:endParaRPr dirty="0"/>
          </a:p>
          <a:p>
            <a:pPr marL="0" lvl="0" indent="0" algn="l" rtl="0">
              <a:lnSpc>
                <a:spcPct val="90000"/>
              </a:lnSpc>
              <a:spcBef>
                <a:spcPts val="1000"/>
              </a:spcBef>
              <a:spcAft>
                <a:spcPts val="0"/>
              </a:spcAft>
              <a:buClr>
                <a:schemeClr val="dk1"/>
              </a:buClr>
              <a:buSzPct val="100000"/>
              <a:buNone/>
            </a:pPr>
            <a:r>
              <a:rPr lang="en-US" dirty="0"/>
              <a:t>	- 35 </a:t>
            </a:r>
            <a:r>
              <a:rPr lang="lt-LT" dirty="0"/>
              <a:t>mokyklos iš Estijos dalyvavo </a:t>
            </a:r>
            <a:r>
              <a:rPr lang="lt-LT" sz="2100" dirty="0"/>
              <a:t>tyrime (daugiausiai respondentų turėjusios mokyklos sudarė 10 proc. nuo visų  respondentų</a:t>
            </a:r>
            <a:r>
              <a:rPr lang="en-US" sz="2100" dirty="0"/>
              <a:t>)</a:t>
            </a:r>
            <a:endParaRPr sz="2100" dirty="0"/>
          </a:p>
          <a:p>
            <a:pPr marL="0" lvl="0" indent="0" algn="l" rtl="0">
              <a:lnSpc>
                <a:spcPct val="90000"/>
              </a:lnSpc>
              <a:spcBef>
                <a:spcPts val="1000"/>
              </a:spcBef>
              <a:spcAft>
                <a:spcPts val="0"/>
              </a:spcAft>
              <a:buClr>
                <a:schemeClr val="dk1"/>
              </a:buClr>
              <a:buSzPct val="100000"/>
              <a:buNone/>
            </a:pPr>
            <a:r>
              <a:rPr lang="en-US" dirty="0"/>
              <a:t>	- 18 </a:t>
            </a:r>
            <a:r>
              <a:rPr lang="lt-LT" dirty="0"/>
              <a:t>mokyklų iš Latvijos dalyvavo tyrime </a:t>
            </a:r>
            <a:r>
              <a:rPr lang="lt-LT" sz="2100" dirty="0"/>
              <a:t>(daugiausiai respondentų turėjusios mokyklos sudarė 16 proc. nuo visų  respondentų)</a:t>
            </a:r>
          </a:p>
          <a:p>
            <a:pPr marL="0" lvl="0" indent="0" algn="l" rtl="0">
              <a:lnSpc>
                <a:spcPct val="90000"/>
              </a:lnSpc>
              <a:spcBef>
                <a:spcPts val="1000"/>
              </a:spcBef>
              <a:spcAft>
                <a:spcPts val="0"/>
              </a:spcAft>
              <a:buClr>
                <a:schemeClr val="dk1"/>
              </a:buClr>
              <a:buSzPct val="100000"/>
              <a:buNone/>
            </a:pPr>
            <a:r>
              <a:rPr lang="en-US" dirty="0"/>
              <a:t>	- 21 </a:t>
            </a:r>
            <a:r>
              <a:rPr lang="lt-LT" dirty="0"/>
              <a:t>mokykla iš Lietuvos dalyvavo tyrime </a:t>
            </a:r>
            <a:r>
              <a:rPr lang="lt-LT" sz="1900" dirty="0"/>
              <a:t>(daugiausiai respondentų turėjusios mokyklos sudarė 16 proc. nuo visų  respondentų)</a:t>
            </a:r>
          </a:p>
          <a:p>
            <a:pPr marL="0" lvl="0" indent="0" algn="l" rtl="0">
              <a:lnSpc>
                <a:spcPct val="90000"/>
              </a:lnSpc>
              <a:spcBef>
                <a:spcPts val="1000"/>
              </a:spcBef>
              <a:spcAft>
                <a:spcPts val="0"/>
              </a:spcAft>
              <a:buClr>
                <a:schemeClr val="dk1"/>
              </a:buClr>
              <a:buSzPct val="100000"/>
              <a:buNone/>
            </a:pPr>
            <a:endParaRPr dirty="0"/>
          </a:p>
        </p:txBody>
      </p:sp>
      <p:pic>
        <p:nvPicPr>
          <p:cNvPr id="3" name="Picture 2">
            <a:extLst>
              <a:ext uri="{FF2B5EF4-FFF2-40B4-BE49-F238E27FC236}">
                <a16:creationId xmlns:a16="http://schemas.microsoft.com/office/drawing/2014/main" id="{7308FE9F-1C21-F31F-6DBA-43A8EBEB9A96}"/>
              </a:ext>
            </a:extLst>
          </p:cNvPr>
          <p:cNvPicPr>
            <a:picLocks noChangeAspect="1"/>
          </p:cNvPicPr>
          <p:nvPr/>
        </p:nvPicPr>
        <p:blipFill>
          <a:blip r:embed="rId3"/>
          <a:stretch>
            <a:fillRect/>
          </a:stretch>
        </p:blipFill>
        <p:spPr>
          <a:xfrm>
            <a:off x="8678008" y="-1"/>
            <a:ext cx="3380275" cy="39844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p:nvPr/>
        </p:nvSpPr>
        <p:spPr>
          <a:xfrm>
            <a:off x="6577486" y="304116"/>
            <a:ext cx="639209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chemeClr val="dk1"/>
                </a:solidFill>
                <a:latin typeface="Raleway"/>
                <a:ea typeface="Raleway"/>
                <a:cs typeface="Raleway"/>
                <a:sym typeface="Raleway"/>
              </a:rPr>
              <a:t>Respondent</a:t>
            </a:r>
            <a:r>
              <a:rPr lang="lt-LT" sz="4400" b="0" i="0" u="none" strike="noStrike" cap="none" dirty="0">
                <a:solidFill>
                  <a:schemeClr val="dk1"/>
                </a:solidFill>
                <a:latin typeface="Raleway"/>
                <a:ea typeface="Raleway"/>
                <a:cs typeface="Raleway"/>
                <a:sym typeface="Raleway"/>
              </a:rPr>
              <a:t>ai</a:t>
            </a:r>
            <a:endParaRPr sz="4400" b="0" i="0" u="none" strike="noStrike" cap="none" dirty="0">
              <a:solidFill>
                <a:schemeClr val="dk1"/>
              </a:solidFill>
              <a:latin typeface="Raleway"/>
              <a:ea typeface="Raleway"/>
              <a:cs typeface="Raleway"/>
              <a:sym typeface="Raleway"/>
            </a:endParaRPr>
          </a:p>
        </p:txBody>
      </p:sp>
      <p:sp>
        <p:nvSpPr>
          <p:cNvPr id="102" name="Google Shape;102;p3"/>
          <p:cNvSpPr txBox="1"/>
          <p:nvPr/>
        </p:nvSpPr>
        <p:spPr>
          <a:xfrm>
            <a:off x="6309774" y="2136338"/>
            <a:ext cx="5103600" cy="2862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Daugiausiai respondentų buvo </a:t>
            </a:r>
            <a:r>
              <a:rPr lang="en-US" sz="1800" b="0" i="0" u="none" strike="noStrike" cap="none" dirty="0">
                <a:solidFill>
                  <a:schemeClr val="dk1"/>
                </a:solidFill>
                <a:latin typeface="Raleway"/>
                <a:ea typeface="Raleway"/>
                <a:cs typeface="Raleway"/>
                <a:sym typeface="Raleway"/>
              </a:rPr>
              <a:t>15-19</a:t>
            </a:r>
            <a:r>
              <a:rPr lang="lt-LT" sz="1800" b="0" i="0" u="none" strike="noStrike" cap="none" dirty="0">
                <a:solidFill>
                  <a:schemeClr val="dk1"/>
                </a:solidFill>
                <a:latin typeface="Raleway"/>
                <a:ea typeface="Raleway"/>
                <a:cs typeface="Raleway"/>
                <a:sym typeface="Raleway"/>
              </a:rPr>
              <a:t> amžiaus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Raleway"/>
                <a:ea typeface="Raleway"/>
                <a:cs typeface="Raleway"/>
                <a:sym typeface="Raleway"/>
              </a:rPr>
              <a:t>     (93% </a:t>
            </a:r>
            <a:r>
              <a:rPr lang="lt-LT" sz="1800" b="0" i="0" u="none" strike="noStrike" cap="none" dirty="0">
                <a:solidFill>
                  <a:schemeClr val="dk1"/>
                </a:solidFill>
                <a:latin typeface="Raleway"/>
                <a:ea typeface="Raleway"/>
                <a:cs typeface="Raleway"/>
                <a:sym typeface="Raleway"/>
              </a:rPr>
              <a:t>Estijoje</a:t>
            </a:r>
            <a:r>
              <a:rPr lang="en-US" sz="1800" b="0" i="0" u="none" strike="noStrike" cap="none" dirty="0">
                <a:solidFill>
                  <a:schemeClr val="dk1"/>
                </a:solidFill>
                <a:latin typeface="Raleway"/>
                <a:ea typeface="Raleway"/>
                <a:cs typeface="Raleway"/>
                <a:sym typeface="Raleway"/>
              </a:rPr>
              <a:t>, 89% </a:t>
            </a:r>
            <a:r>
              <a:rPr lang="lt-LT" sz="1800" dirty="0">
                <a:solidFill>
                  <a:schemeClr val="dk1"/>
                </a:solidFill>
                <a:latin typeface="Raleway"/>
                <a:ea typeface="Raleway"/>
                <a:cs typeface="Raleway"/>
                <a:sym typeface="Raleway"/>
              </a:rPr>
              <a:t>Latvijoje</a:t>
            </a:r>
            <a:r>
              <a:rPr lang="en-US" sz="1800" b="0" i="0" u="none" strike="noStrike" cap="none" dirty="0">
                <a:solidFill>
                  <a:schemeClr val="dk1"/>
                </a:solidFill>
                <a:latin typeface="Raleway"/>
                <a:ea typeface="Raleway"/>
                <a:cs typeface="Raleway"/>
                <a:sym typeface="Raleway"/>
              </a:rPr>
              <a:t>, 89 % </a:t>
            </a:r>
            <a:r>
              <a:rPr lang="lt-LT" sz="1800" b="0" i="0" u="none" strike="noStrike" cap="none" dirty="0">
                <a:solidFill>
                  <a:schemeClr val="dk1"/>
                </a:solidFill>
                <a:latin typeface="Raleway"/>
                <a:ea typeface="Raleway"/>
                <a:cs typeface="Raleway"/>
                <a:sym typeface="Raleway"/>
              </a:rPr>
              <a:t>Lietuvoje</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Pasiskirstymas pagal lytį šalyse skyrėsi</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Vidutiniškai </a:t>
            </a:r>
            <a:r>
              <a:rPr lang="en-US" sz="1800" b="0" i="0" u="none" strike="noStrike" cap="none" dirty="0">
                <a:solidFill>
                  <a:schemeClr val="dk1"/>
                </a:solidFill>
                <a:latin typeface="Raleway"/>
                <a:ea typeface="Raleway"/>
                <a:cs typeface="Raleway"/>
                <a:sym typeface="Raleway"/>
              </a:rPr>
              <a:t>50%-54% </a:t>
            </a:r>
            <a:r>
              <a:rPr lang="lt-LT" sz="1800" b="0" i="0" u="none" strike="noStrike" cap="none" dirty="0">
                <a:solidFill>
                  <a:schemeClr val="dk1"/>
                </a:solidFill>
                <a:latin typeface="Raleway"/>
                <a:ea typeface="Raleway"/>
                <a:cs typeface="Raleway"/>
                <a:sym typeface="Raleway"/>
              </a:rPr>
              <a:t> respondentų buvo moteriškos lyties</a:t>
            </a:r>
            <a:r>
              <a:rPr lang="en-US" sz="1800" b="0" i="0" u="none" strike="noStrike" cap="none" dirty="0">
                <a:solidFill>
                  <a:schemeClr val="dk1"/>
                </a:solidFill>
                <a:latin typeface="Raleway"/>
                <a:ea typeface="Raleway"/>
                <a:cs typeface="Raleway"/>
                <a:sym typeface="Raleway"/>
              </a:rPr>
              <a:t>, 39%-45% </a:t>
            </a:r>
            <a:r>
              <a:rPr lang="lt-LT" sz="1800" b="0" i="0" u="none" strike="noStrike" cap="none" dirty="0">
                <a:solidFill>
                  <a:schemeClr val="dk1"/>
                </a:solidFill>
                <a:latin typeface="Raleway"/>
                <a:ea typeface="Raleway"/>
                <a:cs typeface="Raleway"/>
                <a:sym typeface="Raleway"/>
              </a:rPr>
              <a:t>vyriškos</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ir</a:t>
            </a:r>
            <a:r>
              <a:rPr lang="en-US" sz="1800" b="0" i="0" u="none" strike="noStrike" cap="none" dirty="0">
                <a:solidFill>
                  <a:schemeClr val="dk1"/>
                </a:solidFill>
                <a:latin typeface="Raleway"/>
                <a:ea typeface="Raleway"/>
                <a:cs typeface="Raleway"/>
                <a:sym typeface="Raleway"/>
              </a:rPr>
              <a:t> 4%-6% </a:t>
            </a:r>
            <a:r>
              <a:rPr lang="lt-LT" sz="1800" b="0" i="0" u="none" strike="noStrike" cap="none" dirty="0">
                <a:solidFill>
                  <a:schemeClr val="dk1"/>
                </a:solidFill>
                <a:latin typeface="Raleway"/>
                <a:ea typeface="Raleway"/>
                <a:cs typeface="Raleway"/>
                <a:sym typeface="Raleway"/>
              </a:rPr>
              <a:t>nenorėjo atskleisti lyties.</a:t>
            </a:r>
            <a:endParaRPr sz="1800" b="0" i="0" u="none" strike="noStrike" cap="none" dirty="0">
              <a:solidFill>
                <a:schemeClr val="dk1"/>
              </a:solidFill>
              <a:latin typeface="Raleway"/>
              <a:ea typeface="Raleway"/>
              <a:cs typeface="Raleway"/>
              <a:sym typeface="Raleway"/>
            </a:endParaRPr>
          </a:p>
        </p:txBody>
      </p:sp>
      <p:graphicFrame>
        <p:nvGraphicFramePr>
          <p:cNvPr id="6" name="Diagramm 1">
            <a:extLst>
              <a:ext uri="{FF2B5EF4-FFF2-40B4-BE49-F238E27FC236}">
                <a16:creationId xmlns:a16="http://schemas.microsoft.com/office/drawing/2014/main" id="{A65CAADE-5788-45AA-BC41-7F37E3A01476}"/>
              </a:ext>
            </a:extLst>
          </p:cNvPr>
          <p:cNvGraphicFramePr>
            <a:graphicFrameLocks/>
          </p:cNvGraphicFramePr>
          <p:nvPr>
            <p:extLst>
              <p:ext uri="{D42A27DB-BD31-4B8C-83A1-F6EECF244321}">
                <p14:modId xmlns:p14="http://schemas.microsoft.com/office/powerpoint/2010/main" val="2917427565"/>
              </p:ext>
            </p:extLst>
          </p:nvPr>
        </p:nvGraphicFramePr>
        <p:xfrm>
          <a:off x="1129847" y="3521967"/>
          <a:ext cx="4510452" cy="2568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1">
            <a:extLst>
              <a:ext uri="{FF2B5EF4-FFF2-40B4-BE49-F238E27FC236}">
                <a16:creationId xmlns:a16="http://schemas.microsoft.com/office/drawing/2014/main" id="{22A92134-E64D-452C-B05A-367C18EACFA2}"/>
              </a:ext>
            </a:extLst>
          </p:cNvPr>
          <p:cNvGraphicFramePr>
            <a:graphicFrameLocks/>
          </p:cNvGraphicFramePr>
          <p:nvPr>
            <p:extLst>
              <p:ext uri="{D42A27DB-BD31-4B8C-83A1-F6EECF244321}">
                <p14:modId xmlns:p14="http://schemas.microsoft.com/office/powerpoint/2010/main" val="3223887970"/>
              </p:ext>
            </p:extLst>
          </p:nvPr>
        </p:nvGraphicFramePr>
        <p:xfrm>
          <a:off x="1229553" y="768009"/>
          <a:ext cx="4504678" cy="258102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4"/>
          <p:cNvSpPr txBox="1"/>
          <p:nvPr/>
        </p:nvSpPr>
        <p:spPr>
          <a:xfrm>
            <a:off x="6492240" y="560145"/>
            <a:ext cx="5547360" cy="3693278"/>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Šiuo klausimu buvo dideli skirtumai tarp šalių</a:t>
            </a:r>
            <a:r>
              <a:rPr lang="en-US" sz="1800" b="0" i="0" u="none" strike="noStrike" cap="none"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 Mokiniai Estijoje daugiausiai yra matę </a:t>
            </a:r>
            <a:r>
              <a:rPr lang="en-US" sz="1800" b="0" i="0" u="none" strike="noStrike" cap="none" dirty="0">
                <a:solidFill>
                  <a:schemeClr val="dk1"/>
                </a:solidFill>
                <a:latin typeface="Raleway"/>
                <a:ea typeface="Raleway"/>
                <a:cs typeface="Raleway"/>
                <a:sym typeface="Raleway"/>
              </a:rPr>
              <a:t> Fairtrade </a:t>
            </a:r>
            <a:r>
              <a:rPr lang="lt-LT" sz="1800" dirty="0">
                <a:solidFill>
                  <a:schemeClr val="dk1"/>
                </a:solidFill>
                <a:latin typeface="Raleway"/>
                <a:ea typeface="Raleway"/>
                <a:cs typeface="Raleway"/>
                <a:sym typeface="Raleway"/>
              </a:rPr>
              <a:t>ženklą</a:t>
            </a:r>
            <a:r>
              <a:rPr lang="en-US" sz="1800" b="0" i="0" u="none" strike="noStrike" cap="none" dirty="0">
                <a:solidFill>
                  <a:schemeClr val="dk1"/>
                </a:solidFill>
                <a:latin typeface="Raleway"/>
                <a:ea typeface="Raleway"/>
                <a:cs typeface="Raleway"/>
                <a:sym typeface="Raleway"/>
              </a:rPr>
              <a:t> (63%),</a:t>
            </a:r>
            <a:r>
              <a:rPr lang="lt-LT" sz="1800" b="0" i="0" u="none" strike="noStrike" cap="none" dirty="0">
                <a:solidFill>
                  <a:schemeClr val="dk1"/>
                </a:solidFill>
                <a:latin typeface="Raleway"/>
                <a:ea typeface="Raleway"/>
                <a:cs typeface="Raleway"/>
                <a:sym typeface="Raleway"/>
              </a:rPr>
              <a:t>tuo tarpu tik</a:t>
            </a:r>
            <a:r>
              <a:rPr lang="en-US" sz="1800" b="0" i="0" u="none" strike="noStrike" cap="none" dirty="0">
                <a:solidFill>
                  <a:schemeClr val="dk1"/>
                </a:solidFill>
                <a:latin typeface="Raleway"/>
                <a:ea typeface="Raleway"/>
                <a:cs typeface="Raleway"/>
                <a:sym typeface="Raleway"/>
              </a:rPr>
              <a:t> 24% </a:t>
            </a:r>
            <a:r>
              <a:rPr lang="lt-LT" sz="1800" b="0" i="0" u="none" strike="noStrike" cap="none" dirty="0">
                <a:solidFill>
                  <a:schemeClr val="dk1"/>
                </a:solidFill>
                <a:latin typeface="Raleway"/>
                <a:ea typeface="Raleway"/>
                <a:cs typeface="Raleway"/>
                <a:sym typeface="Raleway"/>
              </a:rPr>
              <a:t>mokinių Lietuvoje ir </a:t>
            </a:r>
            <a:r>
              <a:rPr lang="en-US" sz="1800" dirty="0">
                <a:solidFill>
                  <a:schemeClr val="dk1"/>
                </a:solidFill>
                <a:latin typeface="Raleway"/>
                <a:ea typeface="Raleway"/>
                <a:cs typeface="Raleway"/>
                <a:sym typeface="Raleway"/>
              </a:rPr>
              <a:t>18% </a:t>
            </a:r>
            <a:r>
              <a:rPr lang="en-US" sz="1800" dirty="0" err="1">
                <a:solidFill>
                  <a:schemeClr val="dk1"/>
                </a:solidFill>
                <a:latin typeface="Raleway"/>
                <a:ea typeface="Raleway"/>
                <a:cs typeface="Raleway"/>
                <a:sym typeface="Raleway"/>
              </a:rPr>
              <a:t>Latvi</a:t>
            </a:r>
            <a:r>
              <a:rPr lang="lt-LT" sz="1800" dirty="0">
                <a:solidFill>
                  <a:schemeClr val="dk1"/>
                </a:solidFill>
                <a:latin typeface="Raleway"/>
                <a:ea typeface="Raleway"/>
                <a:cs typeface="Raleway"/>
                <a:sym typeface="Raleway"/>
              </a:rPr>
              <a:t>joje</a:t>
            </a:r>
            <a:r>
              <a:rPr lang="lt-LT" sz="1800" b="0" i="0" u="none" strike="noStrike" cap="none" dirty="0">
                <a:solidFill>
                  <a:schemeClr val="dk1"/>
                </a:solidFill>
                <a:latin typeface="Raleway"/>
                <a:ea typeface="Raleway"/>
                <a:cs typeface="Raleway"/>
                <a:sym typeface="Raleway"/>
              </a:rPr>
              <a:t> matė </a:t>
            </a:r>
            <a:r>
              <a:rPr lang="en-US" sz="1800" b="0" i="0" u="none" strike="noStrike" cap="none" dirty="0">
                <a:solidFill>
                  <a:schemeClr val="dk1"/>
                </a:solidFill>
                <a:latin typeface="Raleway"/>
                <a:ea typeface="Raleway"/>
                <a:cs typeface="Raleway"/>
                <a:sym typeface="Raleway"/>
              </a:rPr>
              <a:t>Fairtrade </a:t>
            </a:r>
            <a:r>
              <a:rPr lang="lt-LT" sz="1800" dirty="0">
                <a:solidFill>
                  <a:schemeClr val="dk1"/>
                </a:solidFill>
                <a:latin typeface="Raleway"/>
                <a:ea typeface="Raleway"/>
                <a:cs typeface="Raleway"/>
                <a:sym typeface="Raleway"/>
              </a:rPr>
              <a:t>ženklą.</a:t>
            </a: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Lyties požiūriu Lietuvoje ir Latvijoje atsakymai smarkiai nesiskiria, tik Estijoje moteriškos lyties atstovės atrodo daugiau pastebėjo F</a:t>
            </a:r>
            <a:r>
              <a:rPr lang="en-US" sz="1800" b="0" i="0" u="none" strike="noStrike" cap="none" dirty="0" err="1">
                <a:solidFill>
                  <a:schemeClr val="dk1"/>
                </a:solidFill>
                <a:latin typeface="Raleway"/>
                <a:ea typeface="Raleway"/>
                <a:cs typeface="Raleway"/>
                <a:sym typeface="Raleway"/>
              </a:rPr>
              <a:t>airtrade</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ženklą ant produktų</a:t>
            </a:r>
            <a:r>
              <a:rPr lang="en-US" sz="1800" b="0" i="0" u="none" strike="noStrike" cap="none" dirty="0">
                <a:solidFill>
                  <a:schemeClr val="dk1"/>
                </a:solidFill>
                <a:latin typeface="Raleway"/>
                <a:ea typeface="Raleway"/>
                <a:cs typeface="Raleway"/>
                <a:sym typeface="Raleway"/>
              </a:rPr>
              <a:t>.</a:t>
            </a: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Raleway"/>
                <a:ea typeface="Raleway"/>
                <a:cs typeface="Raleway"/>
                <a:sym typeface="Raleway"/>
              </a:rPr>
              <a:t>Fairtrade </a:t>
            </a:r>
            <a:r>
              <a:rPr lang="lt-LT" sz="1800" b="0" i="0" u="none" strike="noStrike" cap="none" dirty="0">
                <a:solidFill>
                  <a:schemeClr val="dk1"/>
                </a:solidFill>
                <a:latin typeface="Raleway"/>
                <a:ea typeface="Raleway"/>
                <a:cs typeface="Raleway"/>
                <a:sym typeface="Raleway"/>
              </a:rPr>
              <a:t>ženklą daugiau matė tie mokiniai, kurių tėvai ar draugai naudoja</a:t>
            </a:r>
            <a:r>
              <a:rPr lang="en-US" sz="1800" b="0" i="0" u="none" strike="noStrike" cap="none" dirty="0">
                <a:solidFill>
                  <a:schemeClr val="dk1"/>
                </a:solidFill>
                <a:latin typeface="Raleway"/>
                <a:ea typeface="Raleway"/>
                <a:cs typeface="Raleway"/>
                <a:sym typeface="Raleway"/>
              </a:rPr>
              <a:t> Fairtrade </a:t>
            </a:r>
            <a:r>
              <a:rPr lang="lt-LT" sz="1800" b="0" i="0" u="none" strike="noStrike" cap="none" dirty="0">
                <a:solidFill>
                  <a:schemeClr val="dk1"/>
                </a:solidFill>
                <a:latin typeface="Raleway"/>
                <a:ea typeface="Raleway"/>
                <a:cs typeface="Raleway"/>
                <a:sym typeface="Raleway"/>
              </a:rPr>
              <a:t>ženklu pažymėtus</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produ</a:t>
            </a:r>
            <a:r>
              <a:rPr lang="lt-LT" sz="1800" b="0" i="0" u="none" strike="noStrike" cap="none" dirty="0">
                <a:solidFill>
                  <a:schemeClr val="dk1"/>
                </a:solidFill>
                <a:latin typeface="Raleway"/>
                <a:ea typeface="Raleway"/>
                <a:cs typeface="Raleway"/>
                <a:sym typeface="Raleway"/>
              </a:rPr>
              <a:t>k</a:t>
            </a:r>
            <a:r>
              <a:rPr lang="en-US" sz="1800" b="0" i="0" u="none" strike="noStrike" cap="none" dirty="0">
                <a:solidFill>
                  <a:schemeClr val="dk1"/>
                </a:solidFill>
                <a:latin typeface="Raleway"/>
                <a:ea typeface="Raleway"/>
                <a:cs typeface="Raleway"/>
                <a:sym typeface="Raleway"/>
              </a:rPr>
              <a:t>t</a:t>
            </a:r>
            <a:r>
              <a:rPr lang="lt-LT" sz="1800" b="0" i="0" u="none" strike="noStrike" cap="none" dirty="0">
                <a:solidFill>
                  <a:schemeClr val="dk1"/>
                </a:solidFill>
                <a:latin typeface="Raleway"/>
                <a:ea typeface="Raleway"/>
                <a:cs typeface="Raleway"/>
                <a:sym typeface="Raleway"/>
              </a:rPr>
              <a:t>us</a:t>
            </a:r>
            <a:r>
              <a:rPr lang="en-US" sz="1800" b="0" i="0" u="none" strike="noStrike" cap="none" dirty="0">
                <a:solidFill>
                  <a:schemeClr val="dk1"/>
                </a:solidFill>
                <a:latin typeface="Raleway"/>
                <a:ea typeface="Raleway"/>
                <a:cs typeface="Raleway"/>
                <a:sym typeface="Raleway"/>
              </a:rPr>
              <a:t>. </a:t>
            </a:r>
            <a:endParaRPr sz="1800" b="0" i="0" u="none" strike="noStrike" cap="none" dirty="0">
              <a:solidFill>
                <a:schemeClr val="dk1"/>
              </a:solidFill>
              <a:latin typeface="Raleway"/>
              <a:ea typeface="Raleway"/>
              <a:cs typeface="Raleway"/>
              <a:sym typeface="Raleway"/>
            </a:endParaRPr>
          </a:p>
        </p:txBody>
      </p:sp>
      <p:graphicFrame>
        <p:nvGraphicFramePr>
          <p:cNvPr id="4" name="Diagramm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492731186"/>
              </p:ext>
            </p:extLst>
          </p:nvPr>
        </p:nvGraphicFramePr>
        <p:xfrm>
          <a:off x="263563" y="1170714"/>
          <a:ext cx="5547360" cy="40252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5"/>
          <p:cNvSpPr txBox="1"/>
          <p:nvPr/>
        </p:nvSpPr>
        <p:spPr>
          <a:xfrm>
            <a:off x="6817995" y="73220"/>
            <a:ext cx="5303520" cy="723270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Sąžininga prekyba turi daugiau reikšmės estams nei latviams bei lietuviams</a:t>
            </a:r>
            <a:r>
              <a:rPr lang="en-US" sz="1700" b="0" i="0" u="none" strike="noStrike" cap="none" dirty="0">
                <a:solidFill>
                  <a:schemeClr val="dk1"/>
                </a:solidFill>
                <a:latin typeface="Raleway"/>
                <a:ea typeface="Raleway"/>
                <a:cs typeface="Raleway"/>
                <a:sym typeface="Raleway"/>
              </a:rPr>
              <a:t>.</a:t>
            </a:r>
            <a:endParaRPr lang="lt-LT" sz="17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700"/>
              <a:buFont typeface="Arial"/>
              <a:buChar char="•"/>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Svarbiausias visoms šalims aspektai,- patikimumas ir teisingas atlyginimas darbuotojams,. Papildomai estams buvo svarbu iri vaikų </a:t>
            </a:r>
            <a:r>
              <a:rPr lang="lt-LT" sz="1700" dirty="0">
                <a:solidFill>
                  <a:schemeClr val="dk1"/>
                </a:solidFill>
                <a:latin typeface="Raleway"/>
                <a:ea typeface="Raleway"/>
                <a:cs typeface="Raleway"/>
                <a:sym typeface="Raleway"/>
              </a:rPr>
              <a:t>bei</a:t>
            </a:r>
            <a:r>
              <a:rPr lang="lt-LT" sz="1700" b="0" i="0" u="none" strike="noStrike" cap="none" dirty="0">
                <a:solidFill>
                  <a:schemeClr val="dk1"/>
                </a:solidFill>
                <a:latin typeface="Raleway"/>
                <a:ea typeface="Raleway"/>
                <a:cs typeface="Raleway"/>
                <a:sym typeface="Raleway"/>
              </a:rPr>
              <a:t> prievartinio darbo uždraudimas</a:t>
            </a:r>
            <a:r>
              <a:rPr lang="en-US" sz="1700" b="0" i="0" u="none" strike="noStrike" cap="none" dirty="0">
                <a:solidFill>
                  <a:schemeClr val="dk1"/>
                </a:solidFill>
                <a:latin typeface="Raleway"/>
                <a:ea typeface="Raleway"/>
                <a:cs typeface="Raleway"/>
                <a:sym typeface="Raleway"/>
              </a:rPr>
              <a:t>. </a:t>
            </a:r>
            <a:endParaRPr lang="lt-LT" sz="17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700"/>
              <a:buFont typeface="Arial"/>
              <a:buChar char="•"/>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Didžiausi skirtumai tarp šalių buvo šie:</a:t>
            </a:r>
          </a:p>
          <a:p>
            <a:pPr marR="0" lvl="0" algn="l" rtl="0">
              <a:lnSpc>
                <a:spcPct val="100000"/>
              </a:lnSpc>
              <a:spcBef>
                <a:spcPts val="0"/>
              </a:spcBef>
              <a:spcAft>
                <a:spcPts val="0"/>
              </a:spcAft>
              <a:buClr>
                <a:schemeClr val="dk1"/>
              </a:buClr>
              <a:buSzPts val="1700"/>
            </a:pPr>
            <a:r>
              <a:rPr lang="en-US" sz="1700" b="0" i="0" u="none" strike="noStrike" cap="none"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-Gera kaina</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 </a:t>
            </a:r>
            <a:r>
              <a:rPr lang="lt-LT"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yra svarbiau lietuviams</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(51%) </a:t>
            </a:r>
            <a:endParaRPr lang="lt-LT"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R="0" lvl="0" algn="l" rtl="0">
              <a:lnSpc>
                <a:spcPct val="100000"/>
              </a:lnSpc>
              <a:spcBef>
                <a:spcPts val="0"/>
              </a:spcBef>
              <a:spcAft>
                <a:spcPts val="0"/>
              </a:spcAft>
              <a:buClr>
                <a:schemeClr val="dk1"/>
              </a:buClr>
              <a:buSzPts val="1700"/>
            </a:pPr>
            <a:r>
              <a:rPr lang="lt-LT" sz="1700"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t>
            </a:r>
            <a:r>
              <a:rPr lang="lt-LT"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nei latviams </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(19%) </a:t>
            </a:r>
            <a:r>
              <a:rPr lang="lt-LT"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ar estams </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18</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chemeClr val="dk1"/>
                </a:solidFill>
                <a:latin typeface="Raleway"/>
                <a:ea typeface="Raleway"/>
                <a:cs typeface="Raleway"/>
                <a:sym typeface="Raleway"/>
              </a:rPr>
              <a:t>	</a:t>
            </a:r>
            <a:r>
              <a:rPr lang="lt-LT" sz="1700" dirty="0">
                <a:solidFill>
                  <a:schemeClr val="dk1"/>
                </a:solidFill>
                <a:latin typeface="Raleway"/>
                <a:ea typeface="Raleway"/>
                <a:cs typeface="Raleway"/>
                <a:sym typeface="Raleway"/>
              </a:rPr>
              <a:t>-</a:t>
            </a:r>
            <a:r>
              <a:rPr lang="lt-LT" sz="1700" b="0" i="0" u="none" strike="noStrike" cap="none" dirty="0">
                <a:solidFill>
                  <a:schemeClr val="dk1"/>
                </a:solidFill>
                <a:latin typeface="Raleway"/>
                <a:ea typeface="Raleway"/>
                <a:cs typeface="Raleway"/>
                <a:sym typeface="Raleway"/>
              </a:rPr>
              <a:t>vaikų ir prievartinio darbo uždraudimas  </a:t>
            </a:r>
          </a:p>
          <a:p>
            <a:pPr marL="0" marR="0" lvl="0" indent="0" algn="l" rtl="0">
              <a:lnSpc>
                <a:spcPct val="100000"/>
              </a:lnSpc>
              <a:spcBef>
                <a:spcPts val="0"/>
              </a:spcBef>
              <a:spcAft>
                <a:spcPts val="0"/>
              </a:spcAft>
              <a:buClr>
                <a:srgbClr val="000000"/>
              </a:buClr>
              <a:buSzPts val="1700"/>
              <a:buFont typeface="Arial"/>
              <a:buNone/>
            </a:pPr>
            <a:r>
              <a:rPr lang="lt-LT" sz="1700"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yra daugiau svarbus estams</a:t>
            </a:r>
            <a:r>
              <a:rPr lang="en-US" sz="1700" b="0" i="0" u="none" strike="noStrike" cap="none" dirty="0">
                <a:solidFill>
                  <a:schemeClr val="dk1"/>
                </a:solidFill>
                <a:latin typeface="Raleway"/>
                <a:ea typeface="Raleway"/>
                <a:cs typeface="Raleway"/>
                <a:sym typeface="Raleway"/>
              </a:rPr>
              <a:t> (77%) </a:t>
            </a:r>
            <a:r>
              <a:rPr lang="lt-LT" sz="1700" b="0" i="0" u="none" strike="noStrike" cap="none" dirty="0">
                <a:solidFill>
                  <a:schemeClr val="dk1"/>
                </a:solidFill>
                <a:latin typeface="Raleway"/>
                <a:ea typeface="Raleway"/>
                <a:cs typeface="Raleway"/>
                <a:sym typeface="Raleway"/>
              </a:rPr>
              <a:t> nei </a:t>
            </a:r>
          </a:p>
          <a:p>
            <a:pPr marL="0" marR="0" lvl="0" indent="0" algn="l" rtl="0">
              <a:lnSpc>
                <a:spcPct val="100000"/>
              </a:lnSpc>
              <a:spcBef>
                <a:spcPts val="0"/>
              </a:spcBef>
              <a:spcAft>
                <a:spcPts val="0"/>
              </a:spcAft>
              <a:buClr>
                <a:srgbClr val="000000"/>
              </a:buClr>
              <a:buSzPts val="1700"/>
              <a:buFont typeface="Arial"/>
              <a:buNone/>
            </a:pPr>
            <a:r>
              <a:rPr lang="lt-LT" sz="1700"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latviams ir lietuviams po (</a:t>
            </a:r>
            <a:r>
              <a:rPr lang="en-US" sz="1700" b="0" i="0" u="none" strike="noStrike" cap="none" dirty="0">
                <a:solidFill>
                  <a:schemeClr val="dk1"/>
                </a:solidFill>
                <a:latin typeface="Raleway"/>
                <a:ea typeface="Raleway"/>
                <a:cs typeface="Raleway"/>
                <a:sym typeface="Raleway"/>
              </a:rPr>
              <a:t>44%).</a:t>
            </a:r>
            <a:endParaRPr lang="lt-LT" sz="17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Sažininga prekyba daugiau reiškia moteriškos lyties respondentams nei vyriškos</a:t>
            </a:r>
            <a:r>
              <a:rPr lang="en-US" sz="1700" b="0" i="0" u="none" strike="noStrike" cap="none"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ypač Estijoje ir Lietuvoje</a:t>
            </a:r>
            <a:r>
              <a:rPr lang="en-US" sz="1700" b="0" i="0" u="none" strike="noStrike" cap="none" dirty="0">
                <a:solidFill>
                  <a:schemeClr val="dk1"/>
                </a:solidFill>
                <a:latin typeface="Raleway"/>
                <a:ea typeface="Raleway"/>
                <a:cs typeface="Raleway"/>
                <a:sym typeface="Raleway"/>
              </a:rPr>
              <a:t>)</a:t>
            </a:r>
            <a:r>
              <a:rPr lang="lt-LT" sz="1700" b="0" i="0" u="none" strike="noStrike" cap="none" dirty="0">
                <a:solidFill>
                  <a:schemeClr val="dk1"/>
                </a:solidFill>
                <a:latin typeface="Raleway"/>
                <a:ea typeface="Raleway"/>
                <a:cs typeface="Raleway"/>
                <a:sym typeface="Raleway"/>
              </a:rPr>
              <a:t> tarp tų respondentų, kurių šeimos ir draugai perka sąžiningos prekybos produktus</a:t>
            </a:r>
            <a:r>
              <a:rPr lang="en-US" sz="1700" b="0" i="0" u="none" strike="noStrike" cap="none" dirty="0">
                <a:solidFill>
                  <a:schemeClr val="dk1"/>
                </a:solidFill>
                <a:latin typeface="Raleway"/>
                <a:ea typeface="Raleway"/>
                <a:cs typeface="Raleway"/>
                <a:sym typeface="Raleway"/>
              </a:rPr>
              <a:t>.</a:t>
            </a:r>
            <a:endParaRPr lang="lt-LT" sz="1700" b="0" i="0" u="none" strike="noStrike" cap="none" dirty="0">
              <a:solidFill>
                <a:schemeClr val="dk1"/>
              </a:solidFill>
              <a:latin typeface="Raleway"/>
              <a:ea typeface="Raleway"/>
              <a:cs typeface="Raleway"/>
              <a:sym typeface="Raleway"/>
            </a:endParaRPr>
          </a:p>
          <a:p>
            <a:pPr marR="0" lvl="0" algn="l" rtl="0">
              <a:lnSpc>
                <a:spcPct val="100000"/>
              </a:lnSpc>
              <a:spcBef>
                <a:spcPts val="0"/>
              </a:spcBef>
              <a:spcAft>
                <a:spcPts val="0"/>
              </a:spcAft>
              <a:buClr>
                <a:schemeClr val="dk1"/>
              </a:buClr>
              <a:buSzPts val="1700"/>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Sažininga prekyba reiškia daugiau tiems, kurie:</a:t>
            </a:r>
          </a:p>
          <a:p>
            <a:pPr lvl="1">
              <a:buClr>
                <a:schemeClr val="dk1"/>
              </a:buClr>
              <a:buSzPts val="1700"/>
            </a:pPr>
            <a:r>
              <a:rPr lang="lt-LT" sz="1700"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 yra matę F</a:t>
            </a:r>
            <a:r>
              <a:rPr lang="en-US" sz="1700" b="0" i="0" u="none" strike="noStrike" cap="none" dirty="0" err="1">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airtrade</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a:t>
            </a:r>
            <a:r>
              <a:rPr lang="lt-LT" sz="1700"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ženklą ant produktų</a:t>
            </a:r>
          </a:p>
          <a:p>
            <a:pPr lvl="1">
              <a:buClr>
                <a:schemeClr val="dk1"/>
              </a:buClr>
              <a:buSzPts val="1700"/>
            </a:pPr>
            <a:r>
              <a:rPr lang="lt-LT" sz="1700"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-tiki, kad </a:t>
            </a:r>
            <a:r>
              <a:rPr lang="lt-LT" sz="1700" b="0" i="0" u="none" strike="noStrike" cap="none" dirty="0">
                <a:solidFill>
                  <a:schemeClr val="dk1"/>
                </a:solidFill>
                <a:latin typeface="Raleway"/>
                <a:ea typeface="Raleway"/>
                <a:cs typeface="Raleway"/>
                <a:sym typeface="Raleway"/>
              </a:rPr>
              <a:t>Sažiningos prekybos sistema yra    </a:t>
            </a:r>
          </a:p>
          <a:p>
            <a:pPr lvl="1">
              <a:buClr>
                <a:schemeClr val="dk1"/>
              </a:buClr>
              <a:buSzPts val="1700"/>
            </a:pPr>
            <a:r>
              <a:rPr lang="lt-LT" sz="1700"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naudinga besivystančių šalių ūkininkams, </a:t>
            </a:r>
          </a:p>
          <a:p>
            <a:pPr lvl="1">
              <a:buClr>
                <a:schemeClr val="dk1"/>
              </a:buClr>
              <a:buSzPts val="1700"/>
            </a:pPr>
            <a:r>
              <a:rPr lang="lt-LT" sz="1700"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tiki, kad vartotojai, gali padaryti pokytį</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t>
            </a:r>
            <a:endParaRPr b="0" i="0" u="none" strike="noStrike" cap="none" dirty="0">
              <a:solidFill>
                <a:srgbClr val="000000"/>
              </a:solidFill>
              <a:latin typeface="Arial"/>
              <a:ea typeface="Arial"/>
              <a:cs typeface="Arial"/>
              <a:sym typeface="Arial"/>
            </a:endParaRPr>
          </a:p>
          <a:p>
            <a:pPr marL="285750" marR="0" lvl="0"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Raleway"/>
              <a:ea typeface="Raleway"/>
              <a:cs typeface="Raleway"/>
              <a:sym typeface="Raleway"/>
            </a:endParaRPr>
          </a:p>
          <a:p>
            <a:pPr marL="285750" marR="0" lvl="0"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Raleway"/>
              <a:ea typeface="Raleway"/>
              <a:cs typeface="Raleway"/>
              <a:sym typeface="Raleway"/>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Raleway"/>
              <a:ea typeface="Raleway"/>
              <a:cs typeface="Raleway"/>
              <a:sym typeface="Raleway"/>
            </a:endParaRPr>
          </a:p>
        </p:txBody>
      </p:sp>
      <p:graphicFrame>
        <p:nvGraphicFramePr>
          <p:cNvPr id="5" name="Diagramm 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15418413"/>
              </p:ext>
            </p:extLst>
          </p:nvPr>
        </p:nvGraphicFramePr>
        <p:xfrm>
          <a:off x="70485" y="73220"/>
          <a:ext cx="6566289" cy="64013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6"/>
          <p:cNvSpPr txBox="1"/>
          <p:nvPr/>
        </p:nvSpPr>
        <p:spPr>
          <a:xfrm>
            <a:off x="6985328" y="573515"/>
            <a:ext cx="4815900" cy="53552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Lietuviai labiausiai pasitiki Sažiningos prekybos sistema</a:t>
            </a:r>
            <a:r>
              <a:rPr lang="en-US" sz="1800" b="0" i="0" u="none" strike="noStrike" cap="none" dirty="0">
                <a:solidFill>
                  <a:schemeClr val="dk1"/>
                </a:solidFill>
                <a:latin typeface="Raleway"/>
                <a:ea typeface="Raleway"/>
                <a:cs typeface="Raleway"/>
                <a:sym typeface="Raleway"/>
              </a:rPr>
              <a:t> (73% </a:t>
            </a:r>
            <a:r>
              <a:rPr lang="lt-LT" sz="1800" b="0" i="0" u="none" strike="noStrike" cap="none" dirty="0">
                <a:solidFill>
                  <a:schemeClr val="dk1"/>
                </a:solidFill>
                <a:latin typeface="Raleway"/>
                <a:ea typeface="Raleway"/>
                <a:cs typeface="Raleway"/>
                <a:sym typeface="Raleway"/>
              </a:rPr>
              <a:t>tiki, ar „daugiau tiki nei netiki“, kad ši sistema naudinga</a:t>
            </a:r>
            <a:r>
              <a:rPr lang="en-US" sz="1800" b="0" i="0" u="none" strike="noStrike" cap="none" dirty="0">
                <a:solidFill>
                  <a:schemeClr val="dk1"/>
                </a:solidFill>
                <a:latin typeface="Raleway"/>
                <a:ea typeface="Raleway"/>
                <a:cs typeface="Raleway"/>
                <a:sym typeface="Raleway"/>
              </a:rPr>
              <a:t>)</a:t>
            </a:r>
            <a:r>
              <a:rPr lang="en-US"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 </a:t>
            </a:r>
            <a:r>
              <a:rPr lang="lt-LT"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tuo tarpu tik</a:t>
            </a:r>
            <a:r>
              <a:rPr lang="en-US"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56%-57% </a:t>
            </a:r>
            <a:r>
              <a:rPr lang="lt-LT"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estų ir latvių tiki, kad </a:t>
            </a:r>
            <a:r>
              <a:rPr lang="lt-LT" sz="1800" b="0" i="0" u="none" strike="noStrike" cap="none" dirty="0">
                <a:solidFill>
                  <a:schemeClr val="dk1"/>
                </a:solidFill>
                <a:latin typeface="Raleway"/>
                <a:ea typeface="Raleway"/>
                <a:cs typeface="Raleway"/>
                <a:sym typeface="Raleway"/>
              </a:rPr>
              <a:t>Sažininga prekyba naudinga</a:t>
            </a:r>
            <a:r>
              <a:rPr lang="en-US" sz="18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Galima teigti, kad  estai</a:t>
            </a:r>
            <a:r>
              <a:rPr lang="en-US" sz="1800" b="0" i="0" u="none" strike="noStrike" cap="none" dirty="0">
                <a:solidFill>
                  <a:schemeClr val="dk1"/>
                </a:solidFill>
                <a:latin typeface="Raleway"/>
                <a:ea typeface="Raleway"/>
                <a:cs typeface="Raleway"/>
                <a:sym typeface="Raleway"/>
              </a:rPr>
              <a:t>(29%)</a:t>
            </a:r>
            <a:r>
              <a:rPr lang="lt-LT" sz="1800" b="0" i="0" u="none" strike="noStrike" cap="none" dirty="0">
                <a:solidFill>
                  <a:schemeClr val="dk1"/>
                </a:solidFill>
                <a:latin typeface="Raleway"/>
                <a:ea typeface="Raleway"/>
                <a:cs typeface="Raleway"/>
                <a:sym typeface="Raleway"/>
              </a:rPr>
              <a:t> yra daugiau skeptiški nei latviai šiuo aspektu</a:t>
            </a:r>
            <a:r>
              <a:rPr lang="en-US" sz="1800" b="0" i="0" u="none" strike="noStrike" cap="none" dirty="0">
                <a:solidFill>
                  <a:schemeClr val="dk1"/>
                </a:solidFill>
                <a:latin typeface="Raleway"/>
                <a:ea typeface="Raleway"/>
                <a:cs typeface="Raleway"/>
                <a:sym typeface="Raleway"/>
              </a:rPr>
              <a:t> (17%).</a:t>
            </a:r>
            <a:r>
              <a:rPr lang="lt-LT" sz="1800" b="0" i="0" u="none" strike="noStrike" cap="none" dirty="0">
                <a:solidFill>
                  <a:schemeClr val="dk1"/>
                </a:solidFill>
                <a:latin typeface="Raleway"/>
                <a:ea typeface="Raleway"/>
                <a:cs typeface="Raleway"/>
                <a:sym typeface="Raleway"/>
              </a:rPr>
              <a:t> Realityviai daug latvių neturi nuomonės ar jiems „sunku pasakyti“ šiuo aspektu</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dirty="0">
                <a:solidFill>
                  <a:schemeClr val="dk1"/>
                </a:solidFill>
                <a:latin typeface="Raleway"/>
                <a:ea typeface="Raleway"/>
                <a:cs typeface="Raleway"/>
                <a:sym typeface="Raleway"/>
              </a:rPr>
              <a:t>Atrodo, kad moteriškos lyties ir jaunesnio amžiaus mokiniai tiki </a:t>
            </a:r>
            <a:r>
              <a:rPr lang="lt-LT" sz="1800" b="0" i="0" u="none" strike="noStrike" cap="none" dirty="0">
                <a:solidFill>
                  <a:schemeClr val="dk1"/>
                </a:solidFill>
                <a:latin typeface="Raleway"/>
                <a:ea typeface="Raleway"/>
                <a:cs typeface="Raleway"/>
                <a:sym typeface="Raleway"/>
              </a:rPr>
              <a:t>Sažiningos prekybos sistema</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Tie mokiniai, kurių šeimos ir/ar draugai naudoja</a:t>
            </a:r>
            <a:r>
              <a:rPr lang="en-US" sz="1800" b="0" i="0" u="none" strike="noStrike" cap="none" dirty="0">
                <a:solidFill>
                  <a:schemeClr val="dk1"/>
                </a:solidFill>
                <a:latin typeface="Raleway"/>
                <a:ea typeface="Raleway"/>
                <a:cs typeface="Raleway"/>
                <a:sym typeface="Raleway"/>
              </a:rPr>
              <a:t> Fairtrade </a:t>
            </a:r>
            <a:r>
              <a:rPr lang="lt-LT" sz="1800" b="0" i="0" u="none" strike="noStrike" cap="none" dirty="0">
                <a:solidFill>
                  <a:schemeClr val="dk1"/>
                </a:solidFill>
                <a:latin typeface="Raleway"/>
                <a:ea typeface="Raleway"/>
                <a:cs typeface="Raleway"/>
                <a:sym typeface="Raleway"/>
              </a:rPr>
              <a:t>ženklu pažymėtus produktus labiau tiki Sažiningos prekybos sistema</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ypač</a:t>
            </a:r>
            <a:r>
              <a:rPr lang="en-US" sz="1800" b="0" i="0" u="none" strike="noStrike" cap="none" dirty="0">
                <a:solidFill>
                  <a:schemeClr val="dk1"/>
                </a:solidFill>
                <a:latin typeface="Raleway"/>
                <a:ea typeface="Raleway"/>
                <a:cs typeface="Raleway"/>
                <a:sym typeface="Raleway"/>
              </a:rPr>
              <a:t> </a:t>
            </a:r>
            <a:r>
              <a:rPr lang="en-US" sz="1800" b="0" i="0" u="none" strike="noStrike" cap="none" dirty="0" err="1">
                <a:solidFill>
                  <a:schemeClr val="dk1"/>
                </a:solidFill>
                <a:latin typeface="Raleway"/>
                <a:ea typeface="Raleway"/>
                <a:cs typeface="Raleway"/>
                <a:sym typeface="Raleway"/>
              </a:rPr>
              <a:t>Latvi</a:t>
            </a:r>
            <a:r>
              <a:rPr lang="lt-LT" sz="1800" b="0" i="0" u="none" strike="noStrike" cap="none" dirty="0">
                <a:solidFill>
                  <a:schemeClr val="dk1"/>
                </a:solidFill>
                <a:latin typeface="Raleway"/>
                <a:ea typeface="Raleway"/>
                <a:cs typeface="Raleway"/>
                <a:sym typeface="Raleway"/>
              </a:rPr>
              <a:t>joje</a:t>
            </a:r>
            <a:r>
              <a:rPr lang="en-US" sz="1800" b="0" i="0" u="none" strike="noStrike" cap="none" dirty="0">
                <a:solidFill>
                  <a:schemeClr val="dk1"/>
                </a:solidFill>
                <a:latin typeface="Raleway"/>
                <a:ea typeface="Raleway"/>
                <a:cs typeface="Raleway"/>
                <a:sym typeface="Raleway"/>
              </a:rPr>
              <a:t>).</a:t>
            </a:r>
            <a:endParaRPr sz="1800" b="0" i="0" u="none" strike="noStrike" cap="none" dirty="0">
              <a:solidFill>
                <a:schemeClr val="dk1"/>
              </a:solidFill>
              <a:latin typeface="Raleway"/>
              <a:ea typeface="Raleway"/>
              <a:cs typeface="Raleway"/>
              <a:sym typeface="Raleway"/>
            </a:endParaRPr>
          </a:p>
        </p:txBody>
      </p:sp>
      <p:graphicFrame>
        <p:nvGraphicFramePr>
          <p:cNvPr id="4" name="Diagramm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05384539"/>
              </p:ext>
            </p:extLst>
          </p:nvPr>
        </p:nvGraphicFramePr>
        <p:xfrm>
          <a:off x="623944" y="1258645"/>
          <a:ext cx="6217920" cy="44333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7"/>
          <p:cNvSpPr txBox="1"/>
          <p:nvPr/>
        </p:nvSpPr>
        <p:spPr>
          <a:xfrm>
            <a:off x="6383655" y="112707"/>
            <a:ext cx="5676374" cy="610932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700"/>
              <a:buFont typeface="Arial"/>
              <a:buChar char="•"/>
            </a:pPr>
            <a:r>
              <a:rPr lang="lt-LT" sz="1700" dirty="0">
                <a:solidFill>
                  <a:schemeClr val="dk1"/>
                </a:solidFill>
                <a:latin typeface="Raleway"/>
                <a:ea typeface="Raleway"/>
                <a:cs typeface="Raleway"/>
                <a:sym typeface="Raleway"/>
              </a:rPr>
              <a:t>Nors estai yra skeptiškiausi </a:t>
            </a:r>
            <a:r>
              <a:rPr lang="lt-LT" sz="1700" b="0" i="0" u="none" strike="noStrike" cap="none" dirty="0">
                <a:solidFill>
                  <a:schemeClr val="dk1"/>
                </a:solidFill>
                <a:latin typeface="Raleway"/>
                <a:ea typeface="Raleway"/>
                <a:cs typeface="Raleway"/>
                <a:sym typeface="Raleway"/>
              </a:rPr>
              <a:t>Sažiningos prekybos sistemai, bet jie daugiausiai perka </a:t>
            </a:r>
            <a:r>
              <a:rPr lang="en-US" sz="1700" b="0" i="0" u="none" strike="noStrike" cap="none" dirty="0">
                <a:solidFill>
                  <a:schemeClr val="dk1"/>
                </a:solidFill>
                <a:latin typeface="Raleway"/>
                <a:ea typeface="Raleway"/>
                <a:cs typeface="Raleway"/>
                <a:sym typeface="Raleway"/>
              </a:rPr>
              <a:t> Fairtrade </a:t>
            </a:r>
            <a:r>
              <a:rPr lang="lt-LT" sz="1700" b="0" i="0" u="none" strike="noStrike" cap="none" dirty="0">
                <a:solidFill>
                  <a:schemeClr val="dk1"/>
                </a:solidFill>
                <a:latin typeface="Raleway"/>
                <a:ea typeface="Raleway"/>
                <a:cs typeface="Raleway"/>
                <a:sym typeface="Raleway"/>
              </a:rPr>
              <a:t>produktus </a:t>
            </a:r>
            <a:r>
              <a:rPr lang="en-US" sz="1700" b="0" i="0" u="none" strike="noStrike" cap="none" dirty="0">
                <a:solidFill>
                  <a:schemeClr val="dk1"/>
                </a:solidFill>
                <a:latin typeface="Raleway"/>
                <a:ea typeface="Raleway"/>
                <a:cs typeface="Raleway"/>
                <a:sym typeface="Raleway"/>
              </a:rPr>
              <a:t>(27% </a:t>
            </a:r>
            <a:r>
              <a:rPr lang="lt-LT" sz="1700" dirty="0">
                <a:solidFill>
                  <a:schemeClr val="dk1"/>
                </a:solidFill>
                <a:latin typeface="Raleway"/>
                <a:ea typeface="Raleway"/>
                <a:cs typeface="Raleway"/>
                <a:sym typeface="Raleway"/>
              </a:rPr>
              <a:t>perka</a:t>
            </a:r>
            <a:r>
              <a:rPr lang="en-US" sz="1700" b="0" i="0" u="none" strike="noStrike" cap="none" dirty="0">
                <a:solidFill>
                  <a:schemeClr val="dk1"/>
                </a:solidFill>
                <a:latin typeface="Raleway"/>
                <a:ea typeface="Raleway"/>
                <a:cs typeface="Raleway"/>
                <a:sym typeface="Raleway"/>
              </a:rPr>
              <a:t>), </a:t>
            </a:r>
            <a:r>
              <a:rPr lang="lt-LT" sz="1700" b="0" i="0" u="none" strike="noStrike" cap="none" dirty="0">
                <a:solidFill>
                  <a:schemeClr val="dk1"/>
                </a:solidFill>
                <a:latin typeface="Raleway"/>
                <a:ea typeface="Raleway"/>
                <a:cs typeface="Raleway"/>
                <a:sym typeface="Raleway"/>
              </a:rPr>
              <a:t>kai tuo tarpu tik</a:t>
            </a:r>
            <a:r>
              <a:rPr lang="en-US" sz="1700" b="0" i="0" u="none" strike="noStrike" cap="none" dirty="0">
                <a:solidFill>
                  <a:schemeClr val="dk1"/>
                </a:solidFill>
                <a:latin typeface="Raleway"/>
                <a:ea typeface="Raleway"/>
                <a:cs typeface="Raleway"/>
                <a:sym typeface="Raleway"/>
              </a:rPr>
              <a:t> 17% </a:t>
            </a:r>
            <a:r>
              <a:rPr lang="lt-LT" sz="1700" b="0" i="0" u="none" strike="noStrike" cap="none" dirty="0">
                <a:solidFill>
                  <a:schemeClr val="dk1"/>
                </a:solidFill>
                <a:latin typeface="Raleway"/>
                <a:ea typeface="Raleway"/>
                <a:cs typeface="Raleway"/>
                <a:sym typeface="Raleway"/>
              </a:rPr>
              <a:t>lietuvių ir </a:t>
            </a:r>
            <a:r>
              <a:rPr lang="en-US" sz="1700" b="0" i="0" u="none" strike="noStrike" cap="none" dirty="0">
                <a:solidFill>
                  <a:schemeClr val="dk1"/>
                </a:solidFill>
                <a:latin typeface="Raleway"/>
                <a:ea typeface="Raleway"/>
                <a:cs typeface="Raleway"/>
                <a:sym typeface="Raleway"/>
              </a:rPr>
              <a:t>13% of </a:t>
            </a:r>
            <a:r>
              <a:rPr lang="lt-LT" sz="1700" b="0" i="0" u="none" strike="noStrike" cap="none" dirty="0">
                <a:solidFill>
                  <a:schemeClr val="dk1"/>
                </a:solidFill>
                <a:latin typeface="Raleway"/>
                <a:ea typeface="Raleway"/>
                <a:cs typeface="Raleway"/>
                <a:sym typeface="Raleway"/>
              </a:rPr>
              <a:t>latvių tai daro.</a:t>
            </a:r>
            <a:r>
              <a:rPr lang="en-US" sz="17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Raleway"/>
                <a:ea typeface="Raleway"/>
                <a:cs typeface="Raleway"/>
                <a:sym typeface="Raleway"/>
              </a:rPr>
              <a:t>15-19 </a:t>
            </a:r>
            <a:r>
              <a:rPr lang="lt-LT" sz="1700" b="0" i="0" u="none" strike="noStrike" cap="none" dirty="0">
                <a:solidFill>
                  <a:schemeClr val="dk1"/>
                </a:solidFill>
                <a:latin typeface="Raleway"/>
                <a:ea typeface="Raleway"/>
                <a:cs typeface="Raleway"/>
                <a:sym typeface="Raleway"/>
              </a:rPr>
              <a:t>amžiaus mokiniai </a:t>
            </a:r>
            <a:r>
              <a:rPr lang="en-US" sz="1700" b="0" i="0" u="none" strike="noStrike" cap="none" dirty="0">
                <a:solidFill>
                  <a:schemeClr val="dk1"/>
                </a:solidFill>
                <a:latin typeface="Raleway"/>
                <a:ea typeface="Raleway"/>
                <a:cs typeface="Raleway"/>
                <a:sym typeface="Raleway"/>
              </a:rPr>
              <a:t> Est</a:t>
            </a:r>
            <a:r>
              <a:rPr lang="lt-LT" sz="1700" b="0" i="0" u="none" strike="noStrike" cap="none" dirty="0">
                <a:solidFill>
                  <a:schemeClr val="dk1"/>
                </a:solidFill>
                <a:latin typeface="Raleway"/>
                <a:ea typeface="Raleway"/>
                <a:cs typeface="Raleway"/>
                <a:sym typeface="Raleway"/>
              </a:rPr>
              <a:t>ijoje ir </a:t>
            </a:r>
            <a:r>
              <a:rPr lang="en-US" sz="1700" b="0" i="0" u="none" strike="noStrike" cap="none" dirty="0" err="1">
                <a:solidFill>
                  <a:schemeClr val="dk1"/>
                </a:solidFill>
                <a:latin typeface="Raleway"/>
                <a:ea typeface="Raleway"/>
                <a:cs typeface="Raleway"/>
                <a:sym typeface="Raleway"/>
              </a:rPr>
              <a:t>Latvi</a:t>
            </a:r>
            <a:r>
              <a:rPr lang="lt-LT" sz="1700" b="0" i="0" u="none" strike="noStrike" cap="none" dirty="0">
                <a:solidFill>
                  <a:schemeClr val="dk1"/>
                </a:solidFill>
                <a:latin typeface="Raleway"/>
                <a:ea typeface="Raleway"/>
                <a:cs typeface="Raleway"/>
                <a:sym typeface="Raleway"/>
              </a:rPr>
              <a:t>joje atrodo daugiau perka </a:t>
            </a:r>
            <a:r>
              <a:rPr lang="en-US" sz="1700" b="0" i="0" u="none" strike="noStrike" cap="none" dirty="0">
                <a:solidFill>
                  <a:schemeClr val="dk1"/>
                </a:solidFill>
                <a:latin typeface="Raleway"/>
                <a:ea typeface="Raleway"/>
                <a:cs typeface="Raleway"/>
                <a:sym typeface="Raleway"/>
              </a:rPr>
              <a:t>Fairtrade </a:t>
            </a:r>
            <a:r>
              <a:rPr lang="lt-LT" sz="1700" b="0" i="0" u="none" strike="noStrike" cap="none" dirty="0">
                <a:solidFill>
                  <a:schemeClr val="dk1"/>
                </a:solidFill>
                <a:latin typeface="Raleway"/>
                <a:ea typeface="Raleway"/>
                <a:cs typeface="Raleway"/>
                <a:sym typeface="Raleway"/>
              </a:rPr>
              <a:t>ženklu pažymėtus produktus.</a:t>
            </a:r>
          </a:p>
          <a:p>
            <a:pPr marL="285750" marR="0" lvl="0" indent="-285750" algn="l" rtl="0">
              <a:lnSpc>
                <a:spcPct val="100000"/>
              </a:lnSpc>
              <a:spcBef>
                <a:spcPts val="0"/>
              </a:spcBef>
              <a:spcAft>
                <a:spcPts val="0"/>
              </a:spcAft>
              <a:buClr>
                <a:schemeClr val="dk1"/>
              </a:buClr>
              <a:buSzPts val="1700"/>
              <a:buFont typeface="Arial"/>
              <a:buChar char="•"/>
            </a:pPr>
            <a:r>
              <a:rPr lang="lt-LT" sz="1700" dirty="0">
                <a:solidFill>
                  <a:schemeClr val="dk1"/>
                </a:solidFill>
                <a:latin typeface="Raleway"/>
                <a:ea typeface="Raleway"/>
                <a:cs typeface="Raleway"/>
                <a:sym typeface="Raleway"/>
              </a:rPr>
              <a:t>Jaunesni lietuvių mokiniai dažniau perka </a:t>
            </a:r>
            <a:r>
              <a:rPr lang="en-US" sz="1700" b="0" i="0" u="none" strike="noStrike" cap="none" dirty="0">
                <a:solidFill>
                  <a:schemeClr val="dk1"/>
                </a:solidFill>
                <a:latin typeface="Raleway"/>
                <a:ea typeface="Raleway"/>
                <a:cs typeface="Raleway"/>
                <a:sym typeface="Raleway"/>
              </a:rPr>
              <a:t>Fairtrade </a:t>
            </a:r>
            <a:r>
              <a:rPr lang="lt-LT" sz="1700" b="0" i="0" u="none" strike="noStrike" cap="none" dirty="0">
                <a:solidFill>
                  <a:schemeClr val="dk1"/>
                </a:solidFill>
                <a:latin typeface="Raleway"/>
                <a:ea typeface="Raleway"/>
                <a:cs typeface="Raleway"/>
                <a:sym typeface="Raleway"/>
              </a:rPr>
              <a:t>produktus nei vyresni mokiniai.</a:t>
            </a:r>
            <a:endParaRPr sz="1400" b="0" i="0" u="none" strike="noStrike" cap="none" dirty="0">
              <a:solidFill>
                <a:srgbClr val="000000"/>
              </a:solidFill>
              <a:latin typeface="Arial"/>
              <a:ea typeface="Arial"/>
              <a:cs typeface="Arial"/>
              <a:sym typeface="Arial"/>
            </a:endParaRPr>
          </a:p>
          <a:p>
            <a:pPr marL="285750" marR="0" lvl="0"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Didžiausias skirtumas pagal lytį  Estijoje </a:t>
            </a:r>
            <a:r>
              <a:rPr lang="en-US" sz="1700" b="0" i="0" u="none" strike="noStrike" cap="none" dirty="0">
                <a:solidFill>
                  <a:schemeClr val="dk1"/>
                </a:solidFill>
                <a:latin typeface="Raleway"/>
                <a:ea typeface="Raleway"/>
                <a:cs typeface="Raleway"/>
                <a:sym typeface="Raleway"/>
              </a:rPr>
              <a:t>(</a:t>
            </a:r>
            <a:r>
              <a:rPr lang="lt-LT" sz="1700" b="0" i="0" u="none" strike="noStrike" cap="none" dirty="0">
                <a:solidFill>
                  <a:schemeClr val="dk1"/>
                </a:solidFill>
                <a:latin typeface="Raleway"/>
                <a:ea typeface="Raleway"/>
                <a:cs typeface="Raleway"/>
                <a:sym typeface="Raleway"/>
              </a:rPr>
              <a:t> moteriškos lyteis respondentai linkę daugiau pirkti </a:t>
            </a:r>
            <a:r>
              <a:rPr lang="en-US" sz="1700" b="0" i="0" u="none" strike="noStrike" cap="none" dirty="0">
                <a:solidFill>
                  <a:schemeClr val="dk1"/>
                </a:solidFill>
                <a:latin typeface="Raleway"/>
                <a:ea typeface="Raleway"/>
                <a:cs typeface="Raleway"/>
                <a:sym typeface="Raleway"/>
              </a:rPr>
              <a:t>Fairtrade </a:t>
            </a:r>
            <a:r>
              <a:rPr lang="lt-LT" sz="1700" b="0" i="0" u="none" strike="noStrike" cap="none" dirty="0">
                <a:solidFill>
                  <a:schemeClr val="dk1"/>
                </a:solidFill>
                <a:latin typeface="Raleway"/>
                <a:ea typeface="Raleway"/>
                <a:cs typeface="Raleway"/>
                <a:sym typeface="Raleway"/>
              </a:rPr>
              <a:t>produktus</a:t>
            </a:r>
            <a:r>
              <a:rPr lang="en-US" sz="1700" b="0" i="0" u="none" strike="noStrike" cap="none" dirty="0">
                <a:solidFill>
                  <a:schemeClr val="dk1"/>
                </a:solidFill>
                <a:latin typeface="Raleway"/>
                <a:ea typeface="Raleway"/>
                <a:cs typeface="Raleway"/>
                <a:sym typeface="Raleway"/>
              </a:rPr>
              <a:t>)</a:t>
            </a:r>
            <a:r>
              <a:rPr lang="lt-LT" sz="1700" b="0" i="0" u="none" strike="noStrike" cap="none" dirty="0">
                <a:solidFill>
                  <a:schemeClr val="dk1"/>
                </a:solidFill>
                <a:latin typeface="Raleway"/>
                <a:ea typeface="Raleway"/>
                <a:cs typeface="Raleway"/>
                <a:sym typeface="Raleway"/>
              </a:rPr>
              <a:t>.</a:t>
            </a:r>
          </a:p>
          <a:p>
            <a:pPr marL="285750" marR="0" lvl="0" indent="-285750" algn="l" rtl="0">
              <a:lnSpc>
                <a:spcPct val="100000"/>
              </a:lnSpc>
              <a:spcBef>
                <a:spcPts val="0"/>
              </a:spcBef>
              <a:spcAft>
                <a:spcPts val="0"/>
              </a:spcAft>
              <a:buClr>
                <a:schemeClr val="dk1"/>
              </a:buClr>
              <a:buSzPts val="1700"/>
              <a:buFont typeface="Arial"/>
              <a:buChar char="•"/>
            </a:pPr>
            <a:endParaRPr sz="17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700"/>
              <a:buFont typeface="Arial"/>
              <a:buChar char="•"/>
            </a:pPr>
            <a:r>
              <a:rPr lang="lt-LT" sz="1700" b="0" i="0" u="none" strike="noStrike" cap="none" dirty="0">
                <a:solidFill>
                  <a:schemeClr val="dk1"/>
                </a:solidFill>
                <a:latin typeface="Raleway"/>
                <a:ea typeface="Raleway"/>
                <a:cs typeface="Raleway"/>
                <a:sym typeface="Raleway"/>
              </a:rPr>
              <a:t>Tų, kurių šeimos ir draugai naudoja </a:t>
            </a:r>
            <a:r>
              <a:rPr lang="en-US" sz="1700" b="0" i="0" u="none" strike="noStrike" cap="none" dirty="0">
                <a:solidFill>
                  <a:schemeClr val="dk1"/>
                </a:solidFill>
                <a:latin typeface="Raleway"/>
                <a:ea typeface="Raleway"/>
                <a:cs typeface="Raleway"/>
                <a:sym typeface="Raleway"/>
              </a:rPr>
              <a:t>Fairtrade </a:t>
            </a:r>
            <a:r>
              <a:rPr lang="lt-LT" sz="1700" dirty="0">
                <a:solidFill>
                  <a:schemeClr val="dk1"/>
                </a:solidFill>
                <a:latin typeface="Raleway"/>
                <a:ea typeface="Raleway"/>
                <a:cs typeface="Raleway"/>
                <a:sym typeface="Raleway"/>
              </a:rPr>
              <a:t>ženklu pažymėtus produktus,- linkę dažniau pirkti </a:t>
            </a:r>
            <a:r>
              <a:rPr lang="en-US" sz="1700" b="0" i="0" u="none" strike="noStrike" cap="none" dirty="0">
                <a:solidFill>
                  <a:schemeClr val="dk1"/>
                </a:solidFill>
                <a:latin typeface="Raleway"/>
                <a:ea typeface="Raleway"/>
                <a:cs typeface="Raleway"/>
                <a:sym typeface="Raleway"/>
              </a:rPr>
              <a:t>Fairtrade </a:t>
            </a:r>
            <a:r>
              <a:rPr lang="lt-LT" sz="1700" b="0" i="0" u="none" strike="noStrike" cap="none" dirty="0">
                <a:solidFill>
                  <a:schemeClr val="dk1"/>
                </a:solidFill>
                <a:latin typeface="Raleway"/>
                <a:ea typeface="Raleway"/>
                <a:cs typeface="Raleway"/>
                <a:sym typeface="Raleway"/>
              </a:rPr>
              <a:t>produktus</a:t>
            </a:r>
            <a:r>
              <a:rPr lang="en-US" sz="1700" b="0" i="0" u="none" strike="noStrike" cap="none" dirty="0">
                <a:solidFill>
                  <a:schemeClr val="dk1"/>
                </a:solidFill>
                <a:latin typeface="Raleway"/>
                <a:ea typeface="Raleway"/>
                <a:cs typeface="Raleway"/>
                <a:sym typeface="Raleway"/>
              </a:rPr>
              <a:t> </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(1-8% </a:t>
            </a:r>
            <a:r>
              <a:rPr lang="lt-LT" sz="1700" b="0" i="0" u="none" strike="noStrike" cap="none" dirty="0">
                <a:solidFill>
                  <a:schemeClr val="dk1"/>
                </a:solidFill>
                <a:latin typeface="Raleway"/>
                <a:ea typeface="Raleway"/>
                <a:cs typeface="Raleway"/>
                <a:sym typeface="Raleway"/>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neperka lyginant su </a:t>
            </a:r>
            <a:r>
              <a:rPr lang="en-US"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30-55%,</a:t>
            </a:r>
            <a:r>
              <a:rPr lang="lt-LT" sz="1700" b="0" i="0" u="none" strike="noStrike" cap="none" dirty="0">
                <a:solidFill>
                  <a:schemeClr val="dk1"/>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 tų, kurių artimieji neperka)</a:t>
            </a:r>
            <a:endParaRPr sz="1400" b="0" i="0" u="none" strike="noStrike" cap="none" dirty="0">
              <a:solidFill>
                <a:srgbClr val="000000"/>
              </a:solidFill>
              <a:latin typeface="Arial"/>
              <a:ea typeface="Arial"/>
              <a:cs typeface="Arial"/>
              <a:sym typeface="Arial"/>
            </a:endParaRPr>
          </a:p>
          <a:p>
            <a:pPr marL="285750" marR="0" lvl="0" indent="-17780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Raleway"/>
                <a:ea typeface="Raleway"/>
                <a:cs typeface="Raleway"/>
                <a:sym typeface="Raleway"/>
              </a:rPr>
              <a:t>T</a:t>
            </a:r>
            <a:r>
              <a:rPr lang="lt-LT" sz="1700" b="0" i="0" u="none" strike="noStrike" cap="none" dirty="0">
                <a:solidFill>
                  <a:schemeClr val="dk1"/>
                </a:solidFill>
                <a:latin typeface="Raleway"/>
                <a:ea typeface="Raleway"/>
                <a:cs typeface="Raleway"/>
                <a:sym typeface="Raleway"/>
              </a:rPr>
              <a:t>ie, kurie tiki, kad vartotojai gali įtakoti  žmonių gyvenima besivystančiose šalyse, taip pat daugiau perka </a:t>
            </a:r>
            <a:r>
              <a:rPr lang="en-US" sz="1700" b="0" i="0" u="none" strike="noStrike" cap="none" dirty="0">
                <a:solidFill>
                  <a:schemeClr val="dk1"/>
                </a:solidFill>
                <a:latin typeface="Raleway"/>
                <a:ea typeface="Raleway"/>
                <a:cs typeface="Raleway"/>
                <a:sym typeface="Raleway"/>
              </a:rPr>
              <a:t>Fairtrade </a:t>
            </a:r>
            <a:r>
              <a:rPr lang="lt-LT" sz="1700" b="0" i="0" u="none" strike="noStrike" cap="none" dirty="0">
                <a:solidFill>
                  <a:schemeClr val="dk1"/>
                </a:solidFill>
                <a:latin typeface="Raleway"/>
                <a:ea typeface="Raleway"/>
                <a:cs typeface="Raleway"/>
                <a:sym typeface="Raleway"/>
              </a:rPr>
              <a:t>ženklu pažymėtus produktus.</a:t>
            </a:r>
            <a:r>
              <a:rPr lang="en-US" sz="1700" b="0" i="0" u="none" strike="noStrike" cap="none" dirty="0">
                <a:solidFill>
                  <a:schemeClr val="dk1"/>
                </a:solidFill>
                <a:latin typeface="Raleway"/>
                <a:ea typeface="Raleway"/>
                <a:cs typeface="Raleway"/>
                <a:sym typeface="Raleway"/>
              </a:rPr>
              <a:t>.</a:t>
            </a:r>
            <a:endParaRPr sz="1700" b="0" i="0" u="none" strike="noStrike" cap="none" dirty="0">
              <a:solidFill>
                <a:schemeClr val="dk1"/>
              </a:solidFill>
              <a:latin typeface="Raleway"/>
              <a:ea typeface="Raleway"/>
              <a:cs typeface="Raleway"/>
              <a:sym typeface="Raleway"/>
            </a:endParaRPr>
          </a:p>
        </p:txBody>
      </p:sp>
      <p:graphicFrame>
        <p:nvGraphicFramePr>
          <p:cNvPr id="4" name="Diagramm 1">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3587599754"/>
              </p:ext>
            </p:extLst>
          </p:nvPr>
        </p:nvGraphicFramePr>
        <p:xfrm>
          <a:off x="747881" y="1116267"/>
          <a:ext cx="5911103" cy="47143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8"/>
          <p:cNvSpPr txBox="1"/>
          <p:nvPr/>
        </p:nvSpPr>
        <p:spPr>
          <a:xfrm>
            <a:off x="7221040" y="540720"/>
            <a:ext cx="4770000" cy="563227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Estai ir lietuviai turėjo daugiausiai priežasčių kodėl pirkti </a:t>
            </a:r>
            <a:r>
              <a:rPr lang="en-US" sz="1800" b="0" i="0" u="none" strike="noStrike" cap="none" dirty="0">
                <a:solidFill>
                  <a:schemeClr val="dk1"/>
                </a:solidFill>
                <a:latin typeface="Raleway"/>
                <a:ea typeface="Raleway"/>
                <a:cs typeface="Raleway"/>
                <a:sym typeface="Raleway"/>
              </a:rPr>
              <a:t>Fairtrade </a:t>
            </a:r>
            <a:r>
              <a:rPr lang="lt-LT" sz="1800" b="0" i="0" u="none" strike="noStrike" cap="none" dirty="0">
                <a:solidFill>
                  <a:schemeClr val="dk1"/>
                </a:solidFill>
                <a:latin typeface="Raleway"/>
                <a:ea typeface="Raleway"/>
                <a:cs typeface="Raleway"/>
                <a:sym typeface="Raleway"/>
              </a:rPr>
              <a:t>ženklu pažymėtus produktus</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Žinau, kad tai pagerins žmonių gyvenimą besivystančiose šalyse</a:t>
            </a:r>
            <a:r>
              <a:rPr lang="lt-LT" sz="1800" dirty="0">
                <a:solidFill>
                  <a:schemeClr val="dk1"/>
                </a:solidFill>
                <a:latin typeface="Raleway"/>
                <a:ea typeface="Raleway"/>
                <a:cs typeface="Raleway"/>
                <a:sym typeface="Raleway"/>
              </a:rPr>
              <a:t>“</a:t>
            </a:r>
            <a:r>
              <a:rPr lang="en-US" sz="1800" b="0" i="0" u="none" strike="noStrike" cap="none" dirty="0">
                <a:solidFill>
                  <a:schemeClr val="dk1"/>
                </a:solidFill>
                <a:latin typeface="Raleway"/>
                <a:ea typeface="Raleway"/>
                <a:cs typeface="Raleway"/>
                <a:sym typeface="Raleway"/>
              </a:rPr>
              <a:t>, </a:t>
            </a:r>
            <a:r>
              <a:rPr lang="lt-LT" sz="1800"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Jie gaminami laikantis aplinkos tvarumo principų</a:t>
            </a:r>
            <a:r>
              <a:rPr lang="lt-LT" sz="1800" dirty="0">
                <a:solidFill>
                  <a:schemeClr val="dk1"/>
                </a:solidFill>
                <a:latin typeface="Raleway"/>
                <a:ea typeface="Raleway"/>
                <a:cs typeface="Raleway"/>
                <a:sym typeface="Raleway"/>
              </a:rPr>
              <a:t>“</a:t>
            </a:r>
            <a:r>
              <a:rPr lang="lt-LT" sz="1800" b="0" i="0" u="none" strike="noStrike" cap="none" dirty="0">
                <a:solidFill>
                  <a:schemeClr val="dk1"/>
                </a:solidFill>
                <a:latin typeface="Raleway"/>
                <a:ea typeface="Raleway"/>
                <a:cs typeface="Raleway"/>
                <a:sym typeface="Raleway"/>
              </a:rPr>
              <a:t> ir taip pat </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„aš</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p</a:t>
            </a:r>
            <a:r>
              <a:rPr lang="en-US" sz="1800" b="0" i="0" u="none" strike="noStrike" cap="none" dirty="0" err="1">
                <a:solidFill>
                  <a:schemeClr val="dk1"/>
                </a:solidFill>
                <a:latin typeface="Raleway"/>
                <a:ea typeface="Raleway"/>
                <a:cs typeface="Raleway"/>
                <a:sym typeface="Raleway"/>
              </a:rPr>
              <a:t>asitikiu</a:t>
            </a:r>
            <a:r>
              <a:rPr lang="en-US" sz="1800" b="0" i="0" u="none" strike="noStrike" cap="none" dirty="0">
                <a:solidFill>
                  <a:schemeClr val="dk1"/>
                </a:solidFill>
                <a:latin typeface="Raleway"/>
                <a:ea typeface="Raleway"/>
                <a:cs typeface="Raleway"/>
                <a:sym typeface="Raleway"/>
              </a:rPr>
              <a:t> “Fairtrade” </a:t>
            </a:r>
            <a:r>
              <a:rPr lang="en-US" sz="1800" b="0" i="0" u="none" strike="noStrike" cap="none" dirty="0" err="1">
                <a:solidFill>
                  <a:schemeClr val="dk1"/>
                </a:solidFill>
                <a:latin typeface="Raleway"/>
                <a:ea typeface="Raleway"/>
                <a:cs typeface="Raleway"/>
                <a:sym typeface="Raleway"/>
              </a:rPr>
              <a:t>principai</a:t>
            </a:r>
            <a:r>
              <a:rPr lang="lt-LT" sz="1800" b="0" i="0" u="none" strike="noStrike" cap="none" dirty="0">
                <a:solidFill>
                  <a:schemeClr val="dk1"/>
                </a:solidFill>
                <a:latin typeface="Raleway"/>
                <a:ea typeface="Raleway"/>
                <a:cs typeface="Raleway"/>
                <a:sym typeface="Raleway"/>
              </a:rPr>
              <a:t>s</a:t>
            </a:r>
            <a:r>
              <a:rPr lang="lt-LT" sz="1800" dirty="0">
                <a:solidFill>
                  <a:schemeClr val="dk1"/>
                </a:solidFill>
                <a:latin typeface="Raleway"/>
                <a:ea typeface="Raleway"/>
                <a:cs typeface="Raleway"/>
                <a:sym typeface="Raleway"/>
              </a:rPr>
              <a:t>“</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 yra populiariausi atsakymai kodėl pirkti</a:t>
            </a:r>
            <a:r>
              <a:rPr lang="en-US" sz="1800" b="0" i="0" u="none" strike="noStrike" cap="none" dirty="0">
                <a:solidFill>
                  <a:schemeClr val="dk1"/>
                </a:solidFill>
                <a:latin typeface="Raleway"/>
                <a:ea typeface="Raleway"/>
                <a:cs typeface="Raleway"/>
                <a:sym typeface="Raleway"/>
              </a:rPr>
              <a:t> Fairtrade </a:t>
            </a:r>
            <a:r>
              <a:rPr lang="lt-LT" sz="1800" b="0" i="0" u="none" strike="noStrike" cap="none" dirty="0">
                <a:solidFill>
                  <a:schemeClr val="dk1"/>
                </a:solidFill>
                <a:latin typeface="Raleway"/>
                <a:ea typeface="Raleway"/>
                <a:cs typeface="Raleway"/>
                <a:sym typeface="Raleway"/>
              </a:rPr>
              <a:t>ženklu pažymėtus produktus</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43 proc. latvių mokinių  neperka </a:t>
            </a:r>
            <a:r>
              <a:rPr lang="en-US" sz="1800" b="0" i="0" u="none" strike="noStrike" cap="none" dirty="0">
                <a:solidFill>
                  <a:schemeClr val="dk1"/>
                </a:solidFill>
                <a:latin typeface="Raleway"/>
                <a:ea typeface="Raleway"/>
                <a:cs typeface="Raleway"/>
                <a:sym typeface="Raleway"/>
              </a:rPr>
              <a:t>Fairtrade </a:t>
            </a:r>
            <a:r>
              <a:rPr lang="lt-LT" sz="1800" b="0" i="0" u="none" strike="noStrike" cap="none" dirty="0">
                <a:solidFill>
                  <a:schemeClr val="dk1"/>
                </a:solidFill>
                <a:latin typeface="Raleway"/>
                <a:ea typeface="Raleway"/>
                <a:cs typeface="Raleway"/>
                <a:sym typeface="Raleway"/>
              </a:rPr>
              <a:t>ženklu pažymėtų produktų ar jiems „sunku pasakyti“.</a:t>
            </a:r>
            <a:r>
              <a:rPr lang="en-US" sz="1800" b="0" i="0" u="none" strike="noStrike" cap="none" dirty="0">
                <a:solidFill>
                  <a:schemeClr val="dk1"/>
                </a:solidFill>
                <a:latin typeface="Raleway"/>
                <a:ea typeface="Raleway"/>
                <a:cs typeface="Raleway"/>
                <a:sym typeface="Raleway"/>
              </a:rPr>
              <a:t> </a:t>
            </a:r>
            <a:br>
              <a:rPr lang="en-US" sz="1800" b="0" i="0" u="none" strike="noStrike" cap="none" dirty="0">
                <a:solidFill>
                  <a:schemeClr val="dk1"/>
                </a:solidFill>
                <a:latin typeface="Raleway"/>
                <a:ea typeface="Raleway"/>
                <a:cs typeface="Raleway"/>
                <a:sym typeface="Raleway"/>
              </a:rPr>
            </a:b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Didžiausi skirtumai pagal amžių šiame atsakyme tarp lietuvių, o pagal lytį estų</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p:txBody>
      </p:sp>
      <p:graphicFrame>
        <p:nvGraphicFramePr>
          <p:cNvPr id="4" name="Diagramm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2464569437"/>
              </p:ext>
            </p:extLst>
          </p:nvPr>
        </p:nvGraphicFramePr>
        <p:xfrm>
          <a:off x="394467" y="421469"/>
          <a:ext cx="6949401" cy="61491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p:nvPr/>
        </p:nvSpPr>
        <p:spPr>
          <a:xfrm>
            <a:off x="243841" y="6473549"/>
            <a:ext cx="51435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Raleway"/>
                <a:ea typeface="Raleway"/>
                <a:cs typeface="Raleway"/>
                <a:sym typeface="Raleway"/>
              </a:rPr>
              <a:t>* This answer option was missing from Estonian questionnaire</a:t>
            </a:r>
            <a:endParaRPr sz="1200" b="0" i="0" u="none" strike="noStrike" cap="none">
              <a:solidFill>
                <a:schemeClr val="dk1"/>
              </a:solidFill>
              <a:latin typeface="Raleway"/>
              <a:ea typeface="Raleway"/>
              <a:cs typeface="Raleway"/>
              <a:sym typeface="Raleway"/>
            </a:endParaRPr>
          </a:p>
        </p:txBody>
      </p:sp>
      <p:sp>
        <p:nvSpPr>
          <p:cNvPr id="140" name="Google Shape;140;p9"/>
          <p:cNvSpPr txBox="1"/>
          <p:nvPr/>
        </p:nvSpPr>
        <p:spPr>
          <a:xfrm>
            <a:off x="6934200" y="841238"/>
            <a:ext cx="5143500" cy="535527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Raleway"/>
                <a:ea typeface="Raleway"/>
                <a:cs typeface="Raleway"/>
                <a:sym typeface="Raleway"/>
              </a:rPr>
              <a:t>Populiariausia priežastis nepirkti Fairtrade yra </a:t>
            </a:r>
            <a:r>
              <a:rPr lang="en-US" sz="1800" b="0" i="0" u="none" strike="noStrike" cap="none" dirty="0">
                <a:solidFill>
                  <a:schemeClr val="dk1"/>
                </a:solidFill>
                <a:latin typeface="Raleway"/>
                <a:ea typeface="Raleway"/>
                <a:cs typeface="Raleway"/>
                <a:sym typeface="Raleway"/>
              </a:rPr>
              <a:t> “</a:t>
            </a:r>
            <a:r>
              <a:rPr lang="fi-FI" sz="1800" b="0" i="0" u="none" strike="noStrike" cap="none" dirty="0">
                <a:solidFill>
                  <a:schemeClr val="dk1"/>
                </a:solidFill>
                <a:latin typeface="Raleway"/>
                <a:ea typeface="Raleway"/>
                <a:cs typeface="Raleway"/>
                <a:sym typeface="Raleway"/>
              </a:rPr>
              <a:t>Juos sunku rasti / pastebėti parduotuvių lentynose</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ir</a:t>
            </a:r>
            <a:r>
              <a:rPr lang="en-US" sz="1800" b="0" i="0" u="none" strike="noStrike" cap="none" dirty="0">
                <a:solidFill>
                  <a:schemeClr val="dk1"/>
                </a:solidFill>
                <a:latin typeface="Raleway"/>
                <a:ea typeface="Raleway"/>
                <a:cs typeface="Raleway"/>
                <a:sym typeface="Raleway"/>
              </a:rPr>
              <a:t> “</a:t>
            </a:r>
            <a:r>
              <a:rPr lang="lt-LT" sz="1800" b="0" i="0" u="none" strike="noStrike" cap="none" dirty="0">
                <a:solidFill>
                  <a:schemeClr val="dk1"/>
                </a:solidFill>
                <a:latin typeface="Raleway"/>
                <a:ea typeface="Raleway"/>
                <a:cs typeface="Raleway"/>
                <a:sym typeface="Raleway"/>
              </a:rPr>
              <a:t>Nekreipiu ypatingo dėmesio į ženklus ant etiketės</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285750" algn="l" rtl="0">
              <a:lnSpc>
                <a:spcPct val="100000"/>
              </a:lnSpc>
              <a:spcBef>
                <a:spcPts val="0"/>
              </a:spcBef>
              <a:spcAft>
                <a:spcPts val="0"/>
              </a:spcAft>
              <a:buClr>
                <a:schemeClr val="dk1"/>
              </a:buClr>
              <a:buSzPts val="1800"/>
              <a:buFont typeface="Arial"/>
              <a:buChar char="•"/>
            </a:pPr>
            <a:r>
              <a:rPr lang="lt-LT" sz="1800" dirty="0">
                <a:solidFill>
                  <a:schemeClr val="dk1"/>
                </a:solidFill>
                <a:latin typeface="Raleway"/>
                <a:ea typeface="Raleway"/>
                <a:cs typeface="Raleway"/>
                <a:sym typeface="Raleway"/>
              </a:rPr>
              <a:t>E</a:t>
            </a:r>
            <a:r>
              <a:rPr lang="lt-LT" sz="1800" b="0" i="0" u="none" strike="noStrike" cap="none" dirty="0">
                <a:solidFill>
                  <a:schemeClr val="dk1"/>
                </a:solidFill>
                <a:latin typeface="Raleway"/>
                <a:ea typeface="Raleway"/>
                <a:cs typeface="Raleway"/>
                <a:sym typeface="Raleway"/>
              </a:rPr>
              <a:t>stai nurodė daugiausiai priežasčių, kodėl jie neperka Fairtrade ženklu pažymėtų produktų</a:t>
            </a:r>
            <a:r>
              <a:rPr lang="en-US" sz="1800" b="0" i="0" u="none" strike="noStrike" cap="none" dirty="0">
                <a:solidFill>
                  <a:schemeClr val="dk1"/>
                </a:solidFill>
                <a:latin typeface="Raleway"/>
                <a:ea typeface="Raleway"/>
                <a:cs typeface="Raleway"/>
                <a:sym typeface="Raleway"/>
              </a:rPr>
              <a:t>.</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indent="-285750">
              <a:buClr>
                <a:schemeClr val="dk1"/>
              </a:buClr>
              <a:buSzPts val="1800"/>
              <a:buFont typeface="Arial"/>
              <a:buChar char="•"/>
            </a:pPr>
            <a:r>
              <a:rPr lang="en-US" sz="1800" b="0" i="0" u="none" strike="noStrike" cap="none" dirty="0">
                <a:solidFill>
                  <a:schemeClr val="dk1"/>
                </a:solidFill>
                <a:latin typeface="Raleway"/>
                <a:ea typeface="Raleway"/>
                <a:cs typeface="Raleway"/>
                <a:sym typeface="Raleway"/>
              </a:rPr>
              <a:t>15-19 </a:t>
            </a:r>
            <a:r>
              <a:rPr lang="lt-LT" sz="1800" b="0" i="0" u="none" strike="noStrike" cap="none" dirty="0">
                <a:solidFill>
                  <a:schemeClr val="dk1"/>
                </a:solidFill>
                <a:latin typeface="Raleway"/>
                <a:ea typeface="Raleway"/>
                <a:cs typeface="Raleway"/>
                <a:sym typeface="Raleway"/>
              </a:rPr>
              <a:t>amžiaus mokiniai Estijoje ir Latvijoje turėjo daugiau priežasčių kodėl jie neperka Fairtrade ženklu pažymėtų produktų</a:t>
            </a:r>
            <a:r>
              <a:rPr lang="en-US" sz="1800" b="0" i="0" u="none" strike="noStrike" cap="none" dirty="0">
                <a:solidFill>
                  <a:schemeClr val="dk1"/>
                </a:solidFill>
                <a:latin typeface="Raleway"/>
                <a:ea typeface="Raleway"/>
                <a:cs typeface="Raleway"/>
                <a:sym typeface="Raleway"/>
              </a:rPr>
              <a:t>, b</a:t>
            </a:r>
            <a:r>
              <a:rPr lang="lt-LT" sz="1800" b="0" i="0" u="none" strike="noStrike" cap="none" dirty="0">
                <a:solidFill>
                  <a:schemeClr val="dk1"/>
                </a:solidFill>
                <a:latin typeface="Raleway"/>
                <a:ea typeface="Raleway"/>
                <a:cs typeface="Raleway"/>
                <a:sym typeface="Raleway"/>
              </a:rPr>
              <a:t>et Lietuvoje buvo daugiau jaunesnių mokinių, kurie  išvardino daugiau priežasčių kodėl jie neperka Fairtrade.</a:t>
            </a:r>
            <a:endParaRPr sz="1400" b="0" i="0" u="none" strike="noStrike" cap="none" dirty="0">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Raleway"/>
              <a:ea typeface="Raleway"/>
              <a:cs typeface="Raleway"/>
              <a:sym typeface="Raleway"/>
            </a:endParaRPr>
          </a:p>
        </p:txBody>
      </p:sp>
      <p:graphicFrame>
        <p:nvGraphicFramePr>
          <p:cNvPr id="5" name="Diagramm 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091554781"/>
              </p:ext>
            </p:extLst>
          </p:nvPr>
        </p:nvGraphicFramePr>
        <p:xfrm>
          <a:off x="445754" y="128630"/>
          <a:ext cx="5986213" cy="64834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Office'i kujundus">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3182</TotalTime>
  <Words>2533</Words>
  <Application>Microsoft Office PowerPoint</Application>
  <PresentationFormat>Widescreen</PresentationFormat>
  <Paragraphs>216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 Unicode MS</vt:lpstr>
      <vt:lpstr>Raleway</vt:lpstr>
      <vt:lpstr>Arial</vt:lpstr>
      <vt:lpstr>Calibri</vt:lpstr>
      <vt:lpstr>Office'i kujundus</vt:lpstr>
      <vt:lpstr>PowerPoint Presentation</vt:lpstr>
      <vt:lpstr>TYRIMAS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IŠVADOS</vt:lpstr>
      <vt:lpstr>IŠVADOS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trade research in schools</dc:title>
  <dc:creator>Mina</dc:creator>
  <cp:lastModifiedBy>Tomas Kurapkaitis</cp:lastModifiedBy>
  <cp:revision>8</cp:revision>
  <dcterms:created xsi:type="dcterms:W3CDTF">2020-11-29T21:49:10Z</dcterms:created>
  <dcterms:modified xsi:type="dcterms:W3CDTF">2022-05-16T08:55:24Z</dcterms:modified>
</cp:coreProperties>
</file>